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2" r:id="rId3"/>
    <p:sldId id="275" r:id="rId4"/>
    <p:sldId id="273" r:id="rId5"/>
    <p:sldId id="274" r:id="rId6"/>
    <p:sldId id="257" r:id="rId7"/>
    <p:sldId id="258" r:id="rId8"/>
    <p:sldId id="259" r:id="rId9"/>
    <p:sldId id="260" r:id="rId10"/>
    <p:sldId id="261" r:id="rId11"/>
    <p:sldId id="276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6DC"/>
    <a:srgbClr val="00B0F0"/>
    <a:srgbClr val="E2D6EC"/>
    <a:srgbClr val="7030A0"/>
    <a:srgbClr val="FF31F0"/>
    <a:srgbClr val="B483D9"/>
    <a:srgbClr val="D9FAFF"/>
    <a:srgbClr val="DAE3F3"/>
    <a:srgbClr val="FF9933"/>
    <a:srgbClr val="D96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095EC-8127-4120-B099-B4DC09D5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94440C-CB49-4BCC-BDC3-1AFF4B1BA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EDBC20-E6CF-4F95-ACCC-5D9611A8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3B705-0C99-42DC-8829-82423E29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28D0E-11BE-4F03-9B22-C736EA59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90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F2222-7272-40A7-BA98-74D24946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774784-E80D-49D1-9F1D-E30246778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5D4FF-FDD2-47F4-97C6-7C702CCC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E23D81-724B-468A-987F-18B76097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9BF72-3232-461D-839C-31408959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7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03153C-C72F-418C-B02A-9C07A57D5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F482CA-8749-4409-8165-709D23E69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80E374-9377-4BA2-B407-50246B27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E2BEC-0C54-408D-92E7-6EB5A4062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389E9-8214-41B1-B088-AE88D829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1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30B77-D40B-4E04-8FCF-A4D8791F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2A226-AF7E-4EC0-AD32-F1B16FBD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453715-6E81-4C6D-9123-58F98E62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C6DAD-B5EF-4404-B401-A54995AFB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069BD-4F11-4812-92D8-20F4BF9E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8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6EB77-D34D-4ADD-B297-52CE5DBA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284CBC-C8B1-4504-96A2-336782855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FE175-105E-4535-BB1C-8156AF1C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04B96-5288-4777-97B2-77EDAF69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69889-FA37-4FCB-BAC4-CFABF1E4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6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7256-D197-4AE6-99DC-963C21B1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08E76-DCD7-4761-9A32-4DC4E7957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0555E3-0C75-470C-8BCE-9F8C60230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1B83FF-545B-44AC-9E0F-9704EF6F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CD2D9B-2610-4189-93A3-EA04AE5D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C051BA-492C-49B1-9DF2-A6AD55F1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0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464E8-9671-4394-B245-3822DA9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D71F20-D171-4507-BA47-DA249B4E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5C353F-4F31-4E6A-98BD-1BBFD489F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30BA44-108D-49D3-8524-68CA843BD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B24111-EC53-41E1-9501-E533F1B5B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E186F8-D3AA-4A3F-8AAD-4AF2C83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8CF4FA-436A-41DA-96BA-BA1F20A1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9D4710-6306-40AD-B5F7-C1A80ACD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0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706A0-1D35-49F5-A2D7-7EC215E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CD71A-2B5E-4B0E-9626-37C260E3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D511D1-3CDC-4ABB-BE3F-942E5B5D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0A3AC7-97EA-4611-9738-6604E29D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3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314710-7A45-4DAC-A068-995BD332F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82771D-F8A4-45EB-9542-7DFD32FC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16E8F3-6750-4CAB-945A-C3A4AD43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1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76CDB-3629-4902-A38B-FAEDA4DB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986B9-C786-4E54-9B51-64DD70FA5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545598-26D9-4F07-9BF8-859BAC17E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B6E0A-D1DF-46BD-A7EB-15DF0D85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100215-7B96-4AEA-8F88-222C98A3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CD574-2F93-46FE-9D1A-6BD933E2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709CA-9C95-4791-A2D8-ED99715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594EFA-7FFF-42D9-B828-14CDA43D8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39488-B2E9-4437-9E57-BC9DF54FA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AC90B7-201F-4779-8012-0BF3951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FB8AF1-415B-4EE8-98B9-1BB553CB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1EC9A-6A7C-4DAB-B85F-07ABEC40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84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2C6954-4CD4-4DAD-9396-FEED4D44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E8212A-08A3-4A0E-A3CD-51EAEABE4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82408-6A67-4118-90CE-925DD1870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43628-A25E-43C9-92D1-7F1BAC5E350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C7790-47F6-47AC-8759-813E60425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ACCAD-CB68-4F72-A8F2-B9AA9F498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B84E8-8D8D-43D8-AA8C-FE2D2723C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9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B921A6-2087-43F1-A07A-4C5533F4F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0" b="28027"/>
          <a:stretch/>
        </p:blipFill>
        <p:spPr>
          <a:xfrm>
            <a:off x="0" y="509286"/>
            <a:ext cx="12192000" cy="39655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1764B0-8ACA-4054-9D51-5F25D6FE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49"/>
          <a:stretch/>
        </p:blipFill>
        <p:spPr>
          <a:xfrm>
            <a:off x="0" y="4995952"/>
            <a:ext cx="12192000" cy="1862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44383-E8B0-4027-9743-586889735F72}"/>
              </a:ext>
            </a:extLst>
          </p:cNvPr>
          <p:cNvSpPr txBox="1"/>
          <p:nvPr/>
        </p:nvSpPr>
        <p:spPr>
          <a:xfrm>
            <a:off x="8181310" y="4719990"/>
            <a:ext cx="38213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ln w="38100">
                  <a:solidFill>
                    <a:srgbClr val="B07BD7"/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N.B.D</a:t>
            </a:r>
            <a:r>
              <a:rPr lang="en-US" altLang="ko-KR" sz="4800" dirty="0">
                <a:ln w="38100">
                  <a:solidFill>
                    <a:srgbClr val="B07BD7"/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; No Bus Driver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D31E1-2226-47F9-A7FA-5572A6683DAA}"/>
              </a:ext>
            </a:extLst>
          </p:cNvPr>
          <p:cNvSpPr txBox="1"/>
          <p:nvPr/>
        </p:nvSpPr>
        <p:spPr>
          <a:xfrm rot="21017221">
            <a:off x="1693418" y="1644359"/>
            <a:ext cx="4774338" cy="1862048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50117"/>
              </a:avLst>
            </a:prstTxWarp>
            <a:spAutoFit/>
          </a:bodyPr>
          <a:lstStyle/>
          <a:p>
            <a:r>
              <a:rPr lang="ko-KR" altLang="en-US" sz="11500" b="1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내가 그리는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6CC6-D136-47D2-82DC-910BB6549BF2}"/>
              </a:ext>
            </a:extLst>
          </p:cNvPr>
          <p:cNvSpPr txBox="1"/>
          <p:nvPr/>
        </p:nvSpPr>
        <p:spPr>
          <a:xfrm>
            <a:off x="4901680" y="2308400"/>
            <a:ext cx="5487400" cy="1862048"/>
          </a:xfrm>
          <a:prstGeom prst="rect">
            <a:avLst/>
          </a:prstGeom>
          <a:noFill/>
        </p:spPr>
        <p:txBody>
          <a:bodyPr wrap="none" rtlCol="0">
            <a:prstTxWarp prst="textCurveUp">
              <a:avLst>
                <a:gd name="adj" fmla="val 27437"/>
              </a:avLst>
            </a:prstTxWarp>
            <a:spAutoFit/>
          </a:bodyPr>
          <a:lstStyle/>
          <a:p>
            <a:r>
              <a:rPr lang="ko-KR" altLang="en-US" sz="11500" b="1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타워 디펜스</a:t>
            </a:r>
            <a:endParaRPr lang="en-US" altLang="ko-KR" sz="11500" b="1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E4C50-9BDD-4310-9015-BECF2516238D}"/>
              </a:ext>
            </a:extLst>
          </p:cNvPr>
          <p:cNvSpPr txBox="1"/>
          <p:nvPr/>
        </p:nvSpPr>
        <p:spPr>
          <a:xfrm rot="21281177">
            <a:off x="7388337" y="2393025"/>
            <a:ext cx="2688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I paint the Tower Defense</a:t>
            </a:r>
            <a:endParaRPr lang="ko-KR" altLang="en-US" sz="24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245195-47B0-4970-B21D-CFECC680F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7497">
            <a:off x="1378601" y="4056394"/>
            <a:ext cx="1323386" cy="1482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186D53-B950-4F59-95EB-70B735671610}"/>
              </a:ext>
            </a:extLst>
          </p:cNvPr>
          <p:cNvSpPr txBox="1"/>
          <p:nvPr/>
        </p:nvSpPr>
        <p:spPr>
          <a:xfrm>
            <a:off x="8714040" y="5633592"/>
            <a:ext cx="2755884" cy="8771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최성석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송무현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곽동윤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김주성</a:t>
            </a:r>
          </a:p>
        </p:txBody>
      </p:sp>
    </p:spTree>
    <p:extLst>
      <p:ext uri="{BB962C8B-B14F-4D97-AF65-F5344CB8AC3E}">
        <p14:creationId xmlns:p14="http://schemas.microsoft.com/office/powerpoint/2010/main" val="37337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457A64-16B0-470E-958C-C5CC3D0C393A}"/>
              </a:ext>
            </a:extLst>
          </p:cNvPr>
          <p:cNvSpPr txBox="1"/>
          <p:nvPr/>
        </p:nvSpPr>
        <p:spPr>
          <a:xfrm>
            <a:off x="594360" y="2487875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Sharing (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공유 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</a:t>
            </a:r>
            <a:endParaRPr lang="ko-KR" altLang="en-US" sz="24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39CB7-91C7-4BF7-811B-BDBB1E2D958E}"/>
              </a:ext>
            </a:extLst>
          </p:cNvPr>
          <p:cNvSpPr txBox="1"/>
          <p:nvPr/>
        </p:nvSpPr>
        <p:spPr>
          <a:xfrm>
            <a:off x="594360" y="4234677"/>
            <a:ext cx="2674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Evaluate (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평가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)</a:t>
            </a:r>
            <a:endParaRPr lang="ko-KR" altLang="en-US" sz="24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D20EE-C295-4F2B-9147-5F17551DDE9E}"/>
              </a:ext>
            </a:extLst>
          </p:cNvPr>
          <p:cNvSpPr txBox="1"/>
          <p:nvPr/>
        </p:nvSpPr>
        <p:spPr>
          <a:xfrm>
            <a:off x="754981" y="3051995"/>
            <a:ext cx="8872942" cy="461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각자 유저들이 만든 타워를 업로드 할 수 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 업로드 된 타워를 다운로드 가능하다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799B5-988A-4614-9DF6-28300400A860}"/>
              </a:ext>
            </a:extLst>
          </p:cNvPr>
          <p:cNvSpPr txBox="1"/>
          <p:nvPr/>
        </p:nvSpPr>
        <p:spPr>
          <a:xfrm>
            <a:off x="754981" y="4799571"/>
            <a:ext cx="6391493" cy="461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자신이 사용해본 타워들에 대해서 리뷰 및 평가를 남길 수 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9152F60-E43D-495E-AE22-DB41D7C70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1" b="3478"/>
          <a:stretch/>
        </p:blipFill>
        <p:spPr>
          <a:xfrm>
            <a:off x="-1114330" y="119373"/>
            <a:ext cx="6858000" cy="13470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7970BC-446F-4BC9-B54E-78C6AF1A0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80">
            <a:off x="3120904" y="2435489"/>
            <a:ext cx="343894" cy="3851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DCA606-3849-4A7E-8D8A-679A16B5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80">
            <a:off x="3297107" y="4171194"/>
            <a:ext cx="343894" cy="3851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1DD2BC-8BAB-4880-93A3-FB0DB1C54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92" y="3635217"/>
            <a:ext cx="3861048" cy="2927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D7BC221-4DD0-405A-A708-52CE58929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16" r="727" b="3989"/>
          <a:stretch/>
        </p:blipFill>
        <p:spPr bwMode="auto">
          <a:xfrm rot="16200000">
            <a:off x="4172678" y="-7977627"/>
            <a:ext cx="6991163" cy="904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50D87D-C4FC-4E29-9103-29738EDD68D9}"/>
              </a:ext>
            </a:extLst>
          </p:cNvPr>
          <p:cNvGrpSpPr/>
          <p:nvPr/>
        </p:nvGrpSpPr>
        <p:grpSpPr>
          <a:xfrm>
            <a:off x="-3132589" y="1743909"/>
            <a:ext cx="3132589" cy="3370182"/>
            <a:chOff x="52500" y="3244215"/>
            <a:chExt cx="3132589" cy="3370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966BC2-6010-401A-B9EA-9E4CAECA7A92}"/>
                </a:ext>
              </a:extLst>
            </p:cNvPr>
            <p:cNvSpPr txBox="1"/>
            <p:nvPr/>
          </p:nvSpPr>
          <p:spPr>
            <a:xfrm>
              <a:off x="52500" y="4472249"/>
              <a:ext cx="2911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클릭 시 스테이지 선택 화면으로 이동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4FC711-AAB1-4AB1-B40D-F92856E62401}"/>
                </a:ext>
              </a:extLst>
            </p:cNvPr>
            <p:cNvSpPr txBox="1"/>
            <p:nvPr/>
          </p:nvSpPr>
          <p:spPr>
            <a:xfrm>
              <a:off x="52500" y="5358657"/>
              <a:ext cx="3132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클릭 시 타워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투사체 제작 화면으로 이동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943521-9B71-4768-9D67-34B771C40D1A}"/>
                </a:ext>
              </a:extLst>
            </p:cNvPr>
            <p:cNvSpPr txBox="1"/>
            <p:nvPr/>
          </p:nvSpPr>
          <p:spPr>
            <a:xfrm>
              <a:off x="52500" y="6245065"/>
              <a:ext cx="2571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클릭 시 타워공유 화면으로 이동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9181B1-2645-4683-AE48-9291C4A68F99}"/>
                </a:ext>
              </a:extLst>
            </p:cNvPr>
            <p:cNvSpPr txBox="1"/>
            <p:nvPr/>
          </p:nvSpPr>
          <p:spPr>
            <a:xfrm>
              <a:off x="569238" y="3244215"/>
              <a:ext cx="2092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메인 메뉴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5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B921A6-2087-43F1-A07A-4C5533F4F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0" b="28027"/>
          <a:stretch/>
        </p:blipFill>
        <p:spPr>
          <a:xfrm>
            <a:off x="0" y="-4028100"/>
            <a:ext cx="12192000" cy="39655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1764B0-8ACA-4054-9D51-5F25D6FE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49"/>
          <a:stretch/>
        </p:blipFill>
        <p:spPr>
          <a:xfrm>
            <a:off x="0" y="7672883"/>
            <a:ext cx="12192000" cy="1862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44383-E8B0-4027-9743-586889735F72}"/>
              </a:ext>
            </a:extLst>
          </p:cNvPr>
          <p:cNvSpPr txBox="1"/>
          <p:nvPr/>
        </p:nvSpPr>
        <p:spPr>
          <a:xfrm>
            <a:off x="8181310" y="7011468"/>
            <a:ext cx="38213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ln w="38100">
                  <a:solidFill>
                    <a:srgbClr val="B07BD7"/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N.B.D</a:t>
            </a:r>
            <a:r>
              <a:rPr lang="en-US" altLang="ko-KR" sz="4800" dirty="0">
                <a:ln w="38100">
                  <a:solidFill>
                    <a:srgbClr val="B07BD7"/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; No Bus Driver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D31E1-2226-47F9-A7FA-5572A6683DAA}"/>
              </a:ext>
            </a:extLst>
          </p:cNvPr>
          <p:cNvSpPr txBox="1"/>
          <p:nvPr/>
        </p:nvSpPr>
        <p:spPr>
          <a:xfrm rot="21017221">
            <a:off x="1693418" y="-2893027"/>
            <a:ext cx="4774338" cy="1862048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50117"/>
              </a:avLst>
            </a:prstTxWarp>
            <a:spAutoFit/>
          </a:bodyPr>
          <a:lstStyle/>
          <a:p>
            <a:r>
              <a:rPr lang="ko-KR" altLang="en-US" sz="11500" b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내가 그리는</a:t>
            </a:r>
            <a:endParaRPr lang="ko-KR" altLang="en-US" sz="11500" b="1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6CC6-D136-47D2-82DC-910BB6549BF2}"/>
              </a:ext>
            </a:extLst>
          </p:cNvPr>
          <p:cNvSpPr txBox="1"/>
          <p:nvPr/>
        </p:nvSpPr>
        <p:spPr>
          <a:xfrm>
            <a:off x="4901680" y="-2228986"/>
            <a:ext cx="5487400" cy="1862048"/>
          </a:xfrm>
          <a:prstGeom prst="rect">
            <a:avLst/>
          </a:prstGeom>
          <a:noFill/>
        </p:spPr>
        <p:txBody>
          <a:bodyPr wrap="none" rtlCol="0">
            <a:prstTxWarp prst="textCurveUp">
              <a:avLst>
                <a:gd name="adj" fmla="val 27437"/>
              </a:avLst>
            </a:prstTxWarp>
            <a:spAutoFit/>
          </a:bodyPr>
          <a:lstStyle/>
          <a:p>
            <a:r>
              <a:rPr lang="ko-KR" altLang="en-US" sz="11500" b="1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타워 디펜스</a:t>
            </a:r>
            <a:endParaRPr lang="en-US" altLang="ko-KR" sz="11500" b="1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E4C50-9BDD-4310-9015-BECF2516238D}"/>
              </a:ext>
            </a:extLst>
          </p:cNvPr>
          <p:cNvSpPr txBox="1"/>
          <p:nvPr/>
        </p:nvSpPr>
        <p:spPr>
          <a:xfrm rot="21281177">
            <a:off x="7388337" y="-2144361"/>
            <a:ext cx="2688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I paint the Tower Defense</a:t>
            </a:r>
            <a:endParaRPr lang="ko-KR" altLang="en-US" sz="24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245195-47B0-4970-B21D-CFECC680F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7497">
            <a:off x="1378601" y="6733325"/>
            <a:ext cx="1323386" cy="1482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186D53-B950-4F59-95EB-70B735671610}"/>
              </a:ext>
            </a:extLst>
          </p:cNvPr>
          <p:cNvSpPr txBox="1"/>
          <p:nvPr/>
        </p:nvSpPr>
        <p:spPr>
          <a:xfrm>
            <a:off x="8714040" y="7925070"/>
            <a:ext cx="2755884" cy="8771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최성석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송무현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곽동윤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김주성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0695-A23D-48FC-9AFA-D9EF51E7EDF8}"/>
              </a:ext>
            </a:extLst>
          </p:cNvPr>
          <p:cNvSpPr txBox="1"/>
          <p:nvPr/>
        </p:nvSpPr>
        <p:spPr>
          <a:xfrm>
            <a:off x="2319967" y="723447"/>
            <a:ext cx="755206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 dirty="0">
                <a:gradFill flip="none" rotWithShape="1">
                  <a:gsLst>
                    <a:gs pos="0">
                      <a:srgbClr val="D9FAFF"/>
                    </a:gs>
                    <a:gs pos="38000">
                      <a:srgbClr val="00B0F0"/>
                    </a:gs>
                    <a:gs pos="70000">
                      <a:srgbClr val="B483D9"/>
                    </a:gs>
                  </a:gsLst>
                  <a:lin ang="4800000" scaled="0"/>
                  <a:tileRect/>
                </a:gradFill>
                <a:ea typeface="Black Han Sans" pitchFamily="2" charset="-127"/>
              </a:rPr>
              <a:t>구현된 기능과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5CBDF-FAE6-4F0D-93D2-7F4FB12912E1}"/>
              </a:ext>
            </a:extLst>
          </p:cNvPr>
          <p:cNvSpPr txBox="1"/>
          <p:nvPr/>
        </p:nvSpPr>
        <p:spPr>
          <a:xfrm>
            <a:off x="2889395" y="2243636"/>
            <a:ext cx="2382383" cy="33281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>
              <a:lnSpc>
                <a:spcPct val="2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메인매뉴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스테이지 선택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사용할 타워 선택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플레이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투사체 드로잉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 객체 생성</a:t>
            </a:r>
          </a:p>
        </p:txBody>
      </p:sp>
    </p:spTree>
    <p:extLst>
      <p:ext uri="{BB962C8B-B14F-4D97-AF65-F5344CB8AC3E}">
        <p14:creationId xmlns:p14="http://schemas.microsoft.com/office/powerpoint/2010/main" val="1308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DDE1EE8-E0E8-4ACC-AA58-D6F015FB5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45" y="1188984"/>
            <a:ext cx="7652588" cy="4304581"/>
          </a:xfrm>
          <a:prstGeom prst="rect">
            <a:avLst/>
          </a:prstGeom>
          <a:ln w="44450" cap="flat">
            <a:solidFill>
              <a:schemeClr val="tx1"/>
            </a:solidFill>
            <a:round/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8F2407-44FE-477F-BF54-A64A5DD9A79E}"/>
              </a:ext>
            </a:extLst>
          </p:cNvPr>
          <p:cNvGrpSpPr/>
          <p:nvPr/>
        </p:nvGrpSpPr>
        <p:grpSpPr>
          <a:xfrm>
            <a:off x="7212643" y="3745494"/>
            <a:ext cx="407484" cy="1626034"/>
            <a:chOff x="7212643" y="3745494"/>
            <a:chExt cx="407484" cy="1626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403B0-CFBD-499F-A998-23182BD95903}"/>
                </a:ext>
              </a:extLst>
            </p:cNvPr>
            <p:cNvSpPr txBox="1"/>
            <p:nvPr/>
          </p:nvSpPr>
          <p:spPr>
            <a:xfrm>
              <a:off x="7212643" y="374549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5A6296-C1DF-4D78-8F52-580AB060364A}"/>
                </a:ext>
              </a:extLst>
            </p:cNvPr>
            <p:cNvSpPr txBox="1"/>
            <p:nvPr/>
          </p:nvSpPr>
          <p:spPr>
            <a:xfrm>
              <a:off x="7212643" y="4375427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C6B719-F3C4-44BC-9137-A77857735729}"/>
                </a:ext>
              </a:extLst>
            </p:cNvPr>
            <p:cNvSpPr txBox="1"/>
            <p:nvPr/>
          </p:nvSpPr>
          <p:spPr>
            <a:xfrm>
              <a:off x="7212643" y="500219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61EFF7-8177-41D4-B7B3-F49CA7CD6120}"/>
              </a:ext>
            </a:extLst>
          </p:cNvPr>
          <p:cNvGrpSpPr/>
          <p:nvPr/>
        </p:nvGrpSpPr>
        <p:grpSpPr>
          <a:xfrm>
            <a:off x="52500" y="1743909"/>
            <a:ext cx="3132589" cy="3370182"/>
            <a:chOff x="52500" y="3244215"/>
            <a:chExt cx="3132589" cy="33701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F36943-3BD8-40EA-B254-C742DEB886C8}"/>
                </a:ext>
              </a:extLst>
            </p:cNvPr>
            <p:cNvSpPr txBox="1"/>
            <p:nvPr/>
          </p:nvSpPr>
          <p:spPr>
            <a:xfrm>
              <a:off x="52500" y="4472249"/>
              <a:ext cx="2911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클릭 시 스테이지 선택 화면으로 이동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8C805F-7B67-42E8-A52D-384546820AC8}"/>
                </a:ext>
              </a:extLst>
            </p:cNvPr>
            <p:cNvSpPr txBox="1"/>
            <p:nvPr/>
          </p:nvSpPr>
          <p:spPr>
            <a:xfrm>
              <a:off x="52500" y="5358657"/>
              <a:ext cx="3132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클릭 시 타워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투사체 제작 화면으로 이동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A2840B-7907-48F4-AAA9-81848089926B}"/>
                </a:ext>
              </a:extLst>
            </p:cNvPr>
            <p:cNvSpPr txBox="1"/>
            <p:nvPr/>
          </p:nvSpPr>
          <p:spPr>
            <a:xfrm>
              <a:off x="52500" y="6245065"/>
              <a:ext cx="2571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클릭 시 타워공유 화면으로 이동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15995E-F4DC-4838-91C5-495367FEF227}"/>
                </a:ext>
              </a:extLst>
            </p:cNvPr>
            <p:cNvSpPr txBox="1"/>
            <p:nvPr/>
          </p:nvSpPr>
          <p:spPr>
            <a:xfrm>
              <a:off x="569238" y="3244215"/>
              <a:ext cx="2092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메인 메뉴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3DFA1D-652D-443C-9B9F-965D27FE2AD0}"/>
              </a:ext>
            </a:extLst>
          </p:cNvPr>
          <p:cNvGrpSpPr/>
          <p:nvPr/>
        </p:nvGrpSpPr>
        <p:grpSpPr>
          <a:xfrm>
            <a:off x="-2977097" y="1671138"/>
            <a:ext cx="2977097" cy="3515724"/>
            <a:chOff x="22042" y="3244215"/>
            <a:chExt cx="2977097" cy="35157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05F3E-2385-4BEA-9F9F-73018229130A}"/>
                </a:ext>
              </a:extLst>
            </p:cNvPr>
            <p:cNvSpPr txBox="1"/>
            <p:nvPr/>
          </p:nvSpPr>
          <p:spPr>
            <a:xfrm>
              <a:off x="52500" y="4472249"/>
              <a:ext cx="2916183" cy="103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선택된 스테이지를 표시한다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클릭 시 해당 스테이지를 플레이하기 위한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타워 선택 화면으로 이동한다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9C399A-29B1-4267-B443-F6A665EA5BF3}"/>
                </a:ext>
              </a:extLst>
            </p:cNvPr>
            <p:cNvSpPr txBox="1"/>
            <p:nvPr/>
          </p:nvSpPr>
          <p:spPr>
            <a:xfrm>
              <a:off x="52500" y="6005950"/>
              <a:ext cx="2866490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다음 스테이지 혹은 이전 스테이지로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이동할 수 있도록 해주는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UI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1DEE7-584D-4024-BAD8-6F755F2FD19B}"/>
                </a:ext>
              </a:extLst>
            </p:cNvPr>
            <p:cNvSpPr txBox="1"/>
            <p:nvPr/>
          </p:nvSpPr>
          <p:spPr>
            <a:xfrm>
              <a:off x="22042" y="3244215"/>
              <a:ext cx="29770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스테이지 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84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6C84A9-4C11-468E-900F-F9275930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00" y="1188000"/>
            <a:ext cx="7654401" cy="430560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461EFF7-8177-41D4-B7B3-F49CA7CD6120}"/>
              </a:ext>
            </a:extLst>
          </p:cNvPr>
          <p:cNvGrpSpPr/>
          <p:nvPr/>
        </p:nvGrpSpPr>
        <p:grpSpPr>
          <a:xfrm>
            <a:off x="129642" y="1671138"/>
            <a:ext cx="2977097" cy="3515724"/>
            <a:chOff x="22042" y="3244215"/>
            <a:chExt cx="2977097" cy="35157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F36943-3BD8-40EA-B254-C742DEB886C8}"/>
                </a:ext>
              </a:extLst>
            </p:cNvPr>
            <p:cNvSpPr txBox="1"/>
            <p:nvPr/>
          </p:nvSpPr>
          <p:spPr>
            <a:xfrm>
              <a:off x="52500" y="4472249"/>
              <a:ext cx="2916183" cy="103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선택된 스테이지를 표시한다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클릭 시 해당 스테이지를 플레이하기 위한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타워 선택 화면으로 이동한다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8C805F-7B67-42E8-A52D-384546820AC8}"/>
                </a:ext>
              </a:extLst>
            </p:cNvPr>
            <p:cNvSpPr txBox="1"/>
            <p:nvPr/>
          </p:nvSpPr>
          <p:spPr>
            <a:xfrm>
              <a:off x="52500" y="6005950"/>
              <a:ext cx="2866490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다음 스테이지 혹은 이전 스테이지로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이동할 수 있도록 해주는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UI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15995E-F4DC-4838-91C5-495367FEF227}"/>
                </a:ext>
              </a:extLst>
            </p:cNvPr>
            <p:cNvSpPr txBox="1"/>
            <p:nvPr/>
          </p:nvSpPr>
          <p:spPr>
            <a:xfrm>
              <a:off x="22042" y="3244215"/>
              <a:ext cx="29770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스테이지 선택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4EF9F7-D1E3-48F2-8912-D10ED1A9DAFB}"/>
              </a:ext>
            </a:extLst>
          </p:cNvPr>
          <p:cNvGrpSpPr/>
          <p:nvPr/>
        </p:nvGrpSpPr>
        <p:grpSpPr>
          <a:xfrm>
            <a:off x="4814712" y="2720387"/>
            <a:ext cx="1602119" cy="1251424"/>
            <a:chOff x="4814712" y="2720387"/>
            <a:chExt cx="1602119" cy="12514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403B0-CFBD-499F-A998-23182BD95903}"/>
                </a:ext>
              </a:extLst>
            </p:cNvPr>
            <p:cNvSpPr txBox="1"/>
            <p:nvPr/>
          </p:nvSpPr>
          <p:spPr>
            <a:xfrm>
              <a:off x="6009347" y="2720387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5A6296-C1DF-4D78-8F52-580AB060364A}"/>
                </a:ext>
              </a:extLst>
            </p:cNvPr>
            <p:cNvSpPr txBox="1"/>
            <p:nvPr/>
          </p:nvSpPr>
          <p:spPr>
            <a:xfrm>
              <a:off x="4814712" y="3602479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E932C0-83A7-49D8-880E-061A4A62C64F}"/>
              </a:ext>
            </a:extLst>
          </p:cNvPr>
          <p:cNvGrpSpPr/>
          <p:nvPr/>
        </p:nvGrpSpPr>
        <p:grpSpPr>
          <a:xfrm>
            <a:off x="-3198616" y="1520058"/>
            <a:ext cx="2911374" cy="3235917"/>
            <a:chOff x="52500" y="3231634"/>
            <a:chExt cx="2911374" cy="323591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D1D25F-851E-4EED-B83D-366C7F16CF48}"/>
                </a:ext>
              </a:extLst>
            </p:cNvPr>
            <p:cNvSpPr txBox="1"/>
            <p:nvPr/>
          </p:nvSpPr>
          <p:spPr>
            <a:xfrm>
              <a:off x="52500" y="4705296"/>
              <a:ext cx="2911374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게임에서 사용하기 위해 선택된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타워 목록들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EC3712-1914-441B-99CA-4EC3859E3DC2}"/>
                </a:ext>
              </a:extLst>
            </p:cNvPr>
            <p:cNvSpPr txBox="1"/>
            <p:nvPr/>
          </p:nvSpPr>
          <p:spPr>
            <a:xfrm>
              <a:off x="52500" y="6005950"/>
              <a:ext cx="1936749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 가능한 타워 목록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1DB98A-6B89-4D03-B569-A32811010982}"/>
                </a:ext>
              </a:extLst>
            </p:cNvPr>
            <p:cNvSpPr txBox="1"/>
            <p:nvPr/>
          </p:nvSpPr>
          <p:spPr>
            <a:xfrm>
              <a:off x="388329" y="3231634"/>
              <a:ext cx="25346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사용할 타워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선택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87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95271D7-6066-46F6-9B25-7140786A0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00" y="1188000"/>
            <a:ext cx="7654400" cy="430560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461EFF7-8177-41D4-B7B3-F49CA7CD6120}"/>
              </a:ext>
            </a:extLst>
          </p:cNvPr>
          <p:cNvGrpSpPr/>
          <p:nvPr/>
        </p:nvGrpSpPr>
        <p:grpSpPr>
          <a:xfrm>
            <a:off x="19063" y="1540332"/>
            <a:ext cx="2911374" cy="3215643"/>
            <a:chOff x="52500" y="3251908"/>
            <a:chExt cx="2911374" cy="32156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F36943-3BD8-40EA-B254-C742DEB886C8}"/>
                </a:ext>
              </a:extLst>
            </p:cNvPr>
            <p:cNvSpPr txBox="1"/>
            <p:nvPr/>
          </p:nvSpPr>
          <p:spPr>
            <a:xfrm>
              <a:off x="52500" y="4705296"/>
              <a:ext cx="2911374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게임에서 사용하기 위해 선택된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타워 목록들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8C805F-7B67-42E8-A52D-384546820AC8}"/>
                </a:ext>
              </a:extLst>
            </p:cNvPr>
            <p:cNvSpPr txBox="1"/>
            <p:nvPr/>
          </p:nvSpPr>
          <p:spPr>
            <a:xfrm>
              <a:off x="52500" y="6005950"/>
              <a:ext cx="1936749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 가능한 타워 목록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15995E-F4DC-4838-91C5-495367FEF227}"/>
                </a:ext>
              </a:extLst>
            </p:cNvPr>
            <p:cNvSpPr txBox="1"/>
            <p:nvPr/>
          </p:nvSpPr>
          <p:spPr>
            <a:xfrm>
              <a:off x="388329" y="3251908"/>
              <a:ext cx="25346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사용할 타워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선택 화면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FD37BC-FFA3-46E7-BBC8-00DD47311891}"/>
              </a:ext>
            </a:extLst>
          </p:cNvPr>
          <p:cNvGrpSpPr/>
          <p:nvPr/>
        </p:nvGrpSpPr>
        <p:grpSpPr>
          <a:xfrm>
            <a:off x="3863082" y="2196599"/>
            <a:ext cx="4465838" cy="397869"/>
            <a:chOff x="3863082" y="2196599"/>
            <a:chExt cx="4465838" cy="39786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403B0-CFBD-499F-A998-23182BD95903}"/>
                </a:ext>
              </a:extLst>
            </p:cNvPr>
            <p:cNvSpPr txBox="1"/>
            <p:nvPr/>
          </p:nvSpPr>
          <p:spPr>
            <a:xfrm>
              <a:off x="3863082" y="222513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5A6296-C1DF-4D78-8F52-580AB060364A}"/>
                </a:ext>
              </a:extLst>
            </p:cNvPr>
            <p:cNvSpPr txBox="1"/>
            <p:nvPr/>
          </p:nvSpPr>
          <p:spPr>
            <a:xfrm>
              <a:off x="7921436" y="2196599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5C4545C-0595-4931-8EB2-8397016D0C37}"/>
              </a:ext>
            </a:extLst>
          </p:cNvPr>
          <p:cNvGrpSpPr/>
          <p:nvPr/>
        </p:nvGrpSpPr>
        <p:grpSpPr>
          <a:xfrm>
            <a:off x="-3063659" y="1817332"/>
            <a:ext cx="3063659" cy="3223336"/>
            <a:chOff x="52500" y="3244215"/>
            <a:chExt cx="3063659" cy="322333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FFE55D4-BA5D-42F6-95DB-EBA657A853E7}"/>
                </a:ext>
              </a:extLst>
            </p:cNvPr>
            <p:cNvSpPr txBox="1"/>
            <p:nvPr/>
          </p:nvSpPr>
          <p:spPr>
            <a:xfrm>
              <a:off x="52500" y="4705296"/>
              <a:ext cx="3063659" cy="103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원하는 타워를 클릭한 후 설치가 가능한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지역을 클릭하면 해당 위치에 유저가 선택한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타워가 건설된다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227CCA-8AA6-412B-8CC2-9F5A05DBE208}"/>
                </a:ext>
              </a:extLst>
            </p:cNvPr>
            <p:cNvSpPr txBox="1"/>
            <p:nvPr/>
          </p:nvSpPr>
          <p:spPr>
            <a:xfrm>
              <a:off x="52500" y="6005950"/>
              <a:ext cx="2234907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게임의 진행도를 표시한다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ECE13C-B8CD-4F19-B8E7-F662F6B4F7DA}"/>
                </a:ext>
              </a:extLst>
            </p:cNvPr>
            <p:cNvSpPr txBox="1"/>
            <p:nvPr/>
          </p:nvSpPr>
          <p:spPr>
            <a:xfrm>
              <a:off x="316995" y="3244215"/>
              <a:ext cx="2534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플레이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38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녹색이(가) 표시된 사진&#10;&#10;자동 생성된 설명">
            <a:extLst>
              <a:ext uri="{FF2B5EF4-FFF2-40B4-BE49-F238E27FC236}">
                <a16:creationId xmlns:a16="http://schemas.microsoft.com/office/drawing/2014/main" id="{6C124D3D-C500-407C-A0A0-F1D9C835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00" y="1198800"/>
            <a:ext cx="7654400" cy="430560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2C22D1-0DBF-4125-A9C4-7F0A44D846CA}"/>
              </a:ext>
            </a:extLst>
          </p:cNvPr>
          <p:cNvGrpSpPr/>
          <p:nvPr/>
        </p:nvGrpSpPr>
        <p:grpSpPr>
          <a:xfrm>
            <a:off x="3888514" y="1632666"/>
            <a:ext cx="2497228" cy="3307975"/>
            <a:chOff x="3888514" y="1632666"/>
            <a:chExt cx="2497228" cy="33079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403B0-CFBD-499F-A998-23182BD95903}"/>
                </a:ext>
              </a:extLst>
            </p:cNvPr>
            <p:cNvSpPr txBox="1"/>
            <p:nvPr/>
          </p:nvSpPr>
          <p:spPr>
            <a:xfrm>
              <a:off x="5978258" y="4571309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5A6296-C1DF-4D78-8F52-580AB060364A}"/>
                </a:ext>
              </a:extLst>
            </p:cNvPr>
            <p:cNvSpPr txBox="1"/>
            <p:nvPr/>
          </p:nvSpPr>
          <p:spPr>
            <a:xfrm>
              <a:off x="3888514" y="163266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61EFF7-8177-41D4-B7B3-F49CA7CD6120}"/>
              </a:ext>
            </a:extLst>
          </p:cNvPr>
          <p:cNvGrpSpPr/>
          <p:nvPr/>
        </p:nvGrpSpPr>
        <p:grpSpPr>
          <a:xfrm>
            <a:off x="19063" y="1817332"/>
            <a:ext cx="3063659" cy="3223336"/>
            <a:chOff x="52500" y="3244215"/>
            <a:chExt cx="3063659" cy="32233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F36943-3BD8-40EA-B254-C742DEB886C8}"/>
                </a:ext>
              </a:extLst>
            </p:cNvPr>
            <p:cNvSpPr txBox="1"/>
            <p:nvPr/>
          </p:nvSpPr>
          <p:spPr>
            <a:xfrm>
              <a:off x="52500" y="4705296"/>
              <a:ext cx="3063659" cy="103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원하는 타워를 클릭한 후 설치가 가능한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지역을 클릭하면 해당 위치에 유저가 선택한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타워가 건설된다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8C805F-7B67-42E8-A52D-384546820AC8}"/>
                </a:ext>
              </a:extLst>
            </p:cNvPr>
            <p:cNvSpPr txBox="1"/>
            <p:nvPr/>
          </p:nvSpPr>
          <p:spPr>
            <a:xfrm>
              <a:off x="52500" y="6005950"/>
              <a:ext cx="2234907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게임의 진행도를 표시한다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15995E-F4DC-4838-91C5-495367FEF227}"/>
                </a:ext>
              </a:extLst>
            </p:cNvPr>
            <p:cNvSpPr txBox="1"/>
            <p:nvPr/>
          </p:nvSpPr>
          <p:spPr>
            <a:xfrm>
              <a:off x="316995" y="3244215"/>
              <a:ext cx="2534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플레이 화면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0F1ABDB-D1E2-43B8-8A09-5B988ED1BBAF}"/>
              </a:ext>
            </a:extLst>
          </p:cNvPr>
          <p:cNvGrpSpPr/>
          <p:nvPr/>
        </p:nvGrpSpPr>
        <p:grpSpPr>
          <a:xfrm>
            <a:off x="-3275909" y="1509280"/>
            <a:ext cx="3280065" cy="3839440"/>
            <a:chOff x="52500" y="3244215"/>
            <a:chExt cx="3280065" cy="383944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BDC7B8-C750-43C5-8568-958109EC1400}"/>
                </a:ext>
              </a:extLst>
            </p:cNvPr>
            <p:cNvSpPr txBox="1"/>
            <p:nvPr/>
          </p:nvSpPr>
          <p:spPr>
            <a:xfrm>
              <a:off x="52500" y="4705296"/>
              <a:ext cx="3280065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제작되어 있는 타워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투사체 목록 관리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화면으로 이동한다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3A9D93-FF26-4C92-B375-5FCBB71ED482}"/>
                </a:ext>
              </a:extLst>
            </p:cNvPr>
            <p:cNvSpPr txBox="1"/>
            <p:nvPr/>
          </p:nvSpPr>
          <p:spPr>
            <a:xfrm>
              <a:off x="52500" y="5809132"/>
              <a:ext cx="2959465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그림에 사용할 </a:t>
              </a:r>
              <a:r>
                <a:rPr lang="ko-KR" altLang="en-US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색생을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선택할 수 있다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F96411-51A1-445C-868A-21ECDAF800DA}"/>
                </a:ext>
              </a:extLst>
            </p:cNvPr>
            <p:cNvSpPr txBox="1"/>
            <p:nvPr/>
          </p:nvSpPr>
          <p:spPr>
            <a:xfrm>
              <a:off x="358673" y="3244215"/>
              <a:ext cx="26677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타워</a:t>
              </a:r>
              <a:r>
                <a:rPr lang="en-US" altLang="ko-KR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/</a:t>
              </a:r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투사체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드로잉 화면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6A846F-9C86-4F34-820B-D63992F1EF17}"/>
                </a:ext>
              </a:extLst>
            </p:cNvPr>
            <p:cNvSpPr txBox="1"/>
            <p:nvPr/>
          </p:nvSpPr>
          <p:spPr>
            <a:xfrm>
              <a:off x="52500" y="6622054"/>
              <a:ext cx="2234907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그림을 그리는 캔버스이다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4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FB91E85-9700-4D0E-8A99-A732F72F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00" y="1188000"/>
            <a:ext cx="7654400" cy="430560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461EFF7-8177-41D4-B7B3-F49CA7CD6120}"/>
              </a:ext>
            </a:extLst>
          </p:cNvPr>
          <p:cNvGrpSpPr/>
          <p:nvPr/>
        </p:nvGrpSpPr>
        <p:grpSpPr>
          <a:xfrm>
            <a:off x="19063" y="1509280"/>
            <a:ext cx="3280065" cy="3839440"/>
            <a:chOff x="52500" y="3244215"/>
            <a:chExt cx="3280065" cy="3839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F36943-3BD8-40EA-B254-C742DEB886C8}"/>
                </a:ext>
              </a:extLst>
            </p:cNvPr>
            <p:cNvSpPr txBox="1"/>
            <p:nvPr/>
          </p:nvSpPr>
          <p:spPr>
            <a:xfrm>
              <a:off x="52500" y="4705296"/>
              <a:ext cx="3280065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제작되어 있는 타워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투사체 목록 관리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화면으로 이동한다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8C805F-7B67-42E8-A52D-384546820AC8}"/>
                </a:ext>
              </a:extLst>
            </p:cNvPr>
            <p:cNvSpPr txBox="1"/>
            <p:nvPr/>
          </p:nvSpPr>
          <p:spPr>
            <a:xfrm>
              <a:off x="52500" y="5809132"/>
              <a:ext cx="2959465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그림에 사용할 </a:t>
              </a:r>
              <a:r>
                <a:rPr lang="ko-KR" altLang="en-US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색생을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선택할 수 있다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15995E-F4DC-4838-91C5-495367FEF227}"/>
                </a:ext>
              </a:extLst>
            </p:cNvPr>
            <p:cNvSpPr txBox="1"/>
            <p:nvPr/>
          </p:nvSpPr>
          <p:spPr>
            <a:xfrm>
              <a:off x="358673" y="3244215"/>
              <a:ext cx="26677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타워</a:t>
              </a:r>
              <a:r>
                <a:rPr lang="en-US" altLang="ko-KR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/</a:t>
              </a:r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투사체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드로잉 화면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39BC54-E40A-4AD7-AFF6-9A820817D97C}"/>
                </a:ext>
              </a:extLst>
            </p:cNvPr>
            <p:cNvSpPr txBox="1"/>
            <p:nvPr/>
          </p:nvSpPr>
          <p:spPr>
            <a:xfrm>
              <a:off x="52500" y="6622054"/>
              <a:ext cx="2234907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그림을 그리는 캔버스이다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0BE231-C5D4-4E7B-A5C1-DAA81E79E8C3}"/>
              </a:ext>
            </a:extLst>
          </p:cNvPr>
          <p:cNvGrpSpPr/>
          <p:nvPr/>
        </p:nvGrpSpPr>
        <p:grpSpPr>
          <a:xfrm>
            <a:off x="3666658" y="1324614"/>
            <a:ext cx="3946872" cy="2104386"/>
            <a:chOff x="4034188" y="438314"/>
            <a:chExt cx="3946872" cy="21043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403B0-CFBD-499F-A998-23182BD95903}"/>
                </a:ext>
              </a:extLst>
            </p:cNvPr>
            <p:cNvSpPr txBox="1"/>
            <p:nvPr/>
          </p:nvSpPr>
          <p:spPr>
            <a:xfrm>
              <a:off x="4034188" y="43831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5A6296-C1DF-4D78-8F52-580AB060364A}"/>
                </a:ext>
              </a:extLst>
            </p:cNvPr>
            <p:cNvSpPr txBox="1"/>
            <p:nvPr/>
          </p:nvSpPr>
          <p:spPr>
            <a:xfrm>
              <a:off x="4736946" y="2173368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A182FB-6CDA-4317-9AEF-94372E64B47D}"/>
                </a:ext>
              </a:extLst>
            </p:cNvPr>
            <p:cNvSpPr txBox="1"/>
            <p:nvPr/>
          </p:nvSpPr>
          <p:spPr>
            <a:xfrm>
              <a:off x="7573576" y="81301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3)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E4EFE58-53CA-4200-B9FA-0F8B7FAD816B}"/>
              </a:ext>
            </a:extLst>
          </p:cNvPr>
          <p:cNvGrpSpPr/>
          <p:nvPr/>
        </p:nvGrpSpPr>
        <p:grpSpPr>
          <a:xfrm>
            <a:off x="-3207223" y="716422"/>
            <a:ext cx="3283271" cy="5369535"/>
            <a:chOff x="52500" y="2630509"/>
            <a:chExt cx="3283271" cy="53695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89D5BD-73E9-49F8-AAFC-BDD35008C65C}"/>
                </a:ext>
              </a:extLst>
            </p:cNvPr>
            <p:cNvSpPr txBox="1"/>
            <p:nvPr/>
          </p:nvSpPr>
          <p:spPr>
            <a:xfrm>
              <a:off x="52500" y="4705296"/>
              <a:ext cx="3283271" cy="103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저장되어 있는 타워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투사체 목록이다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하나의 객체를 터치한 후 삭제버튼을 누르면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목록에서 삭제된다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01EC89-B779-4A21-AB15-A10D31F5D994}"/>
                </a:ext>
              </a:extLst>
            </p:cNvPr>
            <p:cNvSpPr txBox="1"/>
            <p:nvPr/>
          </p:nvSpPr>
          <p:spPr>
            <a:xfrm>
              <a:off x="52500" y="5975675"/>
              <a:ext cx="3058851" cy="103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원하는 타워 외형과 투사체를 넣어 타워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객체를 만든다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저장 버튼을 누를 경우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타워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객체 목록에 저장된다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88F7C8-C8B5-4092-889B-84AF32A50C68}"/>
                </a:ext>
              </a:extLst>
            </p:cNvPr>
            <p:cNvSpPr txBox="1"/>
            <p:nvPr/>
          </p:nvSpPr>
          <p:spPr>
            <a:xfrm>
              <a:off x="135054" y="2630509"/>
              <a:ext cx="311495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타워 목록 관리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및 타워 객체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생성 화면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5BFA4C-DCEE-4E4D-8A4E-7CA35344AEB6}"/>
                </a:ext>
              </a:extLst>
            </p:cNvPr>
            <p:cNvSpPr txBox="1"/>
            <p:nvPr/>
          </p:nvSpPr>
          <p:spPr>
            <a:xfrm>
              <a:off x="52500" y="7246055"/>
              <a:ext cx="3161443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해당 타워 객체에 할당되는 </a:t>
              </a:r>
              <a:r>
                <a:rPr lang="ko-KR" altLang="en-US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스테이터스를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결정한다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76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F0101F-01DA-4B5B-9777-8DF44FC5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00" y="1188000"/>
            <a:ext cx="7654400" cy="4305600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461EFF7-8177-41D4-B7B3-F49CA7CD6120}"/>
              </a:ext>
            </a:extLst>
          </p:cNvPr>
          <p:cNvGrpSpPr/>
          <p:nvPr/>
        </p:nvGrpSpPr>
        <p:grpSpPr>
          <a:xfrm>
            <a:off x="19063" y="716422"/>
            <a:ext cx="3283271" cy="5369535"/>
            <a:chOff x="52500" y="2630509"/>
            <a:chExt cx="3283271" cy="53695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F36943-3BD8-40EA-B254-C742DEB886C8}"/>
                </a:ext>
              </a:extLst>
            </p:cNvPr>
            <p:cNvSpPr txBox="1"/>
            <p:nvPr/>
          </p:nvSpPr>
          <p:spPr>
            <a:xfrm>
              <a:off x="52500" y="4705296"/>
              <a:ext cx="3283271" cy="103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저장되어 있는 타워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투사체 목록이다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하나의 객체를 터치한 후 삭제버튼을 누르면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목록에서 삭제된다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8C805F-7B67-42E8-A52D-384546820AC8}"/>
                </a:ext>
              </a:extLst>
            </p:cNvPr>
            <p:cNvSpPr txBox="1"/>
            <p:nvPr/>
          </p:nvSpPr>
          <p:spPr>
            <a:xfrm>
              <a:off x="52500" y="5975675"/>
              <a:ext cx="3058851" cy="103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원하는 타워 외형과 투사체를 넣어 타워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객체를 만든다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저장 버튼을 누를 경우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타워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객체 목록에 저장된다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15995E-F4DC-4838-91C5-495367FEF227}"/>
                </a:ext>
              </a:extLst>
            </p:cNvPr>
            <p:cNvSpPr txBox="1"/>
            <p:nvPr/>
          </p:nvSpPr>
          <p:spPr>
            <a:xfrm>
              <a:off x="135054" y="2630509"/>
              <a:ext cx="311495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타워 목록 관리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및 타워 객체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생성 화면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39BC54-E40A-4AD7-AFF6-9A820817D97C}"/>
                </a:ext>
              </a:extLst>
            </p:cNvPr>
            <p:cNvSpPr txBox="1"/>
            <p:nvPr/>
          </p:nvSpPr>
          <p:spPr>
            <a:xfrm>
              <a:off x="52500" y="7246055"/>
              <a:ext cx="3161443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해당 타워 객체에 할당되는 </a:t>
              </a:r>
              <a:r>
                <a:rPr lang="ko-KR" altLang="en-US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스테이터스를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결정한다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31403B0-CFBD-499F-A998-23182BD95903}"/>
              </a:ext>
            </a:extLst>
          </p:cNvPr>
          <p:cNvSpPr txBox="1"/>
          <p:nvPr/>
        </p:nvSpPr>
        <p:spPr>
          <a:xfrm>
            <a:off x="4659128" y="135297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1)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A6296-C1DF-4D78-8F52-580AB060364A}"/>
              </a:ext>
            </a:extLst>
          </p:cNvPr>
          <p:cNvSpPr txBox="1"/>
          <p:nvPr/>
        </p:nvSpPr>
        <p:spPr>
          <a:xfrm>
            <a:off x="7920764" y="135297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2)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A182FB-6CDA-4317-9AEF-94372E64B47D}"/>
              </a:ext>
            </a:extLst>
          </p:cNvPr>
          <p:cNvSpPr txBox="1"/>
          <p:nvPr/>
        </p:nvSpPr>
        <p:spPr>
          <a:xfrm>
            <a:off x="7920764" y="334080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3)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C9A2F1-DB3A-4BBD-A622-893B86BF8FF5}"/>
              </a:ext>
            </a:extLst>
          </p:cNvPr>
          <p:cNvGrpSpPr/>
          <p:nvPr/>
        </p:nvGrpSpPr>
        <p:grpSpPr>
          <a:xfrm>
            <a:off x="-3114955" y="1415394"/>
            <a:ext cx="3114955" cy="4027212"/>
            <a:chOff x="14648" y="2702452"/>
            <a:chExt cx="3114955" cy="402721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472F71-C1DA-461B-A8E6-49764F580752}"/>
                </a:ext>
              </a:extLst>
            </p:cNvPr>
            <p:cNvSpPr txBox="1"/>
            <p:nvPr/>
          </p:nvSpPr>
          <p:spPr>
            <a:xfrm>
              <a:off x="52500" y="4705296"/>
              <a:ext cx="2911374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저장되어 있는 타워 객체 목록을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보여준다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54B82AB-2B2F-42D8-B8FD-7DE7F20727F4}"/>
                </a:ext>
              </a:extLst>
            </p:cNvPr>
            <p:cNvSpPr txBox="1"/>
            <p:nvPr/>
          </p:nvSpPr>
          <p:spPr>
            <a:xfrm>
              <a:off x="52500" y="5975675"/>
              <a:ext cx="2866490" cy="753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2)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프리셋으로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저장할 타워 객체 목록을</a:t>
              </a:r>
              <a:b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설정하고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저장을 눌러 저장한다</a:t>
              </a:r>
              <a:r>
                <a:rPr lang="en-US" altLang="ko-KR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2A60E9-C0DD-4E5A-93C0-D820E2F33DBA}"/>
                </a:ext>
              </a:extLst>
            </p:cNvPr>
            <p:cNvSpPr txBox="1"/>
            <p:nvPr/>
          </p:nvSpPr>
          <p:spPr>
            <a:xfrm>
              <a:off x="14648" y="2702452"/>
              <a:ext cx="311495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타워 목록 관리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pPr algn="ctr"/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및 </a:t>
              </a:r>
              <a:r>
                <a:rPr lang="ko-KR" altLang="en-US" sz="360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프리셋</a:t>
              </a:r>
              <a:br>
                <a:rPr lang="en-US" altLang="ko-KR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</a:br>
              <a:r>
                <a:rPr lang="ko-KR" altLang="en-US" sz="36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생성 화면</a:t>
              </a:r>
              <a:endParaRPr lang="en-US" altLang="ko-KR" sz="3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8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5D7CDC-E792-4AED-8485-E37282248593}"/>
              </a:ext>
            </a:extLst>
          </p:cNvPr>
          <p:cNvSpPr/>
          <p:nvPr/>
        </p:nvSpPr>
        <p:spPr>
          <a:xfrm>
            <a:off x="5596518" y="804698"/>
            <a:ext cx="1491662" cy="465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기기 로컬 데이터</a:t>
            </a:r>
            <a:endParaRPr lang="en-US" altLang="ko-KR" sz="100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저장소</a:t>
            </a:r>
            <a:endParaRPr lang="en-US" altLang="ko-KR" sz="100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5E5708-9364-4929-BDD4-76D364C7ECE0}"/>
              </a:ext>
            </a:extLst>
          </p:cNvPr>
          <p:cNvSpPr/>
          <p:nvPr/>
        </p:nvSpPr>
        <p:spPr>
          <a:xfrm>
            <a:off x="5596518" y="2005469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유저제작파일저장소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6E9E8F-06A1-41E2-B5CB-D8A09B2B86CF}"/>
              </a:ext>
            </a:extLst>
          </p:cNvPr>
          <p:cNvSpPr/>
          <p:nvPr/>
        </p:nvSpPr>
        <p:spPr>
          <a:xfrm>
            <a:off x="1395792" y="3830801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 이미지 </a:t>
            </a:r>
            <a:endParaRPr lang="ko-KR" altLang="en-US" sz="1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7D73CE-A10D-409B-A6C4-E78D025AD813}"/>
              </a:ext>
            </a:extLst>
          </p:cNvPr>
          <p:cNvSpPr/>
          <p:nvPr/>
        </p:nvSpPr>
        <p:spPr>
          <a:xfrm>
            <a:off x="5071971" y="3830801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투사체 이미지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9D40E-D419-49DF-A53A-48E35A334FFC}"/>
              </a:ext>
            </a:extLst>
          </p:cNvPr>
          <p:cNvSpPr/>
          <p:nvPr/>
        </p:nvSpPr>
        <p:spPr>
          <a:xfrm>
            <a:off x="8748150" y="3844462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타워객체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721AC8-8213-4F1C-8C3B-9B971ADCA08E}"/>
              </a:ext>
            </a:extLst>
          </p:cNvPr>
          <p:cNvSpPr/>
          <p:nvPr/>
        </p:nvSpPr>
        <p:spPr>
          <a:xfrm>
            <a:off x="1395792" y="4276783"/>
            <a:ext cx="1491662" cy="4595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제작된 타워</a:t>
            </a:r>
            <a:endParaRPr lang="en-US" altLang="ko-KR" sz="100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56BA3-C67E-49D5-AF00-961229DA80C6}"/>
              </a:ext>
            </a:extLst>
          </p:cNvPr>
          <p:cNvSpPr/>
          <p:nvPr/>
        </p:nvSpPr>
        <p:spPr>
          <a:xfrm>
            <a:off x="449636" y="1575503"/>
            <a:ext cx="1491662" cy="2688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</a:t>
            </a:r>
            <a:endParaRPr lang="ko-KR" altLang="en-US" sz="1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0D493D-026B-4263-A5DD-BDEB826CFF12}"/>
              </a:ext>
            </a:extLst>
          </p:cNvPr>
          <p:cNvSpPr/>
          <p:nvPr/>
        </p:nvSpPr>
        <p:spPr>
          <a:xfrm>
            <a:off x="449636" y="1145537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158EF7-4695-455E-B2F0-4C8A530F4982}"/>
              </a:ext>
            </a:extLst>
          </p:cNvPr>
          <p:cNvSpPr/>
          <p:nvPr/>
        </p:nvSpPr>
        <p:spPr>
          <a:xfrm>
            <a:off x="449636" y="711363"/>
            <a:ext cx="1491662" cy="2688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색깔에 따른 의미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8C7A1A-E2A6-4DB7-A6EF-D7EB24FCB7C4}"/>
              </a:ext>
            </a:extLst>
          </p:cNvPr>
          <p:cNvSpPr/>
          <p:nvPr/>
        </p:nvSpPr>
        <p:spPr>
          <a:xfrm>
            <a:off x="5071971" y="4256100"/>
            <a:ext cx="1491662" cy="480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제작된 투사체</a:t>
            </a:r>
            <a:endParaRPr lang="en-US" altLang="ko-KR" sz="100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E13273-41B1-4BEC-AFF6-00D5F6785116}"/>
              </a:ext>
            </a:extLst>
          </p:cNvPr>
          <p:cNvSpPr/>
          <p:nvPr/>
        </p:nvSpPr>
        <p:spPr>
          <a:xfrm>
            <a:off x="6997726" y="5450792"/>
            <a:ext cx="1491662" cy="2688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 이미지 파일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45AB69-A9FB-4C49-A55C-F298A89B3D98}"/>
              </a:ext>
            </a:extLst>
          </p:cNvPr>
          <p:cNvSpPr/>
          <p:nvPr/>
        </p:nvSpPr>
        <p:spPr>
          <a:xfrm>
            <a:off x="8748150" y="5450792"/>
            <a:ext cx="1491662" cy="2688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투사체 이미지 파일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7E94517-B6AA-4288-A040-D86FDBCFE6A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342349" y="1270536"/>
            <a:ext cx="0" cy="7349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1CBD196-4C88-4330-A87C-7F6FA9729F5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141623" y="2274338"/>
            <a:ext cx="4200726" cy="1556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69A61B1-3676-4B03-94F3-70A5B04AB3A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5817802" y="2274338"/>
            <a:ext cx="524547" cy="1556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5AC4F43-241C-43D7-94EC-5584A606D3E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342349" y="2274338"/>
            <a:ext cx="3151632" cy="15701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7B09F05-FB4F-4D12-BC36-81932B8AF3F7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817802" y="4099670"/>
            <a:ext cx="0" cy="156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2483D29-B360-4E68-B703-A5D2ECC80476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2141623" y="4099670"/>
            <a:ext cx="0" cy="1771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4871401-F155-4CD8-AF55-84DB089A2FC3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flipV="1">
            <a:off x="7743557" y="4113331"/>
            <a:ext cx="1750424" cy="1337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C9AE6AC-D36B-4235-A072-D6B0F5363F95}"/>
              </a:ext>
            </a:extLst>
          </p:cNvPr>
          <p:cNvCxnSpPr>
            <a:cxnSpLocks/>
            <a:stCxn id="18" idx="0"/>
            <a:endCxn id="10" idx="2"/>
          </p:cNvCxnSpPr>
          <p:nvPr/>
        </p:nvCxnSpPr>
        <p:spPr>
          <a:xfrm flipV="1">
            <a:off x="9493981" y="4113331"/>
            <a:ext cx="0" cy="1337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DCFE749-468A-4D75-9D84-99CBB827E044}"/>
              </a:ext>
            </a:extLst>
          </p:cNvPr>
          <p:cNvSpPr/>
          <p:nvPr/>
        </p:nvSpPr>
        <p:spPr>
          <a:xfrm>
            <a:off x="465760" y="2005469"/>
            <a:ext cx="1491662" cy="2688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공유에 사용되는 파일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1BCA5D8-876C-47B7-95DE-E1C6DEAA33D2}"/>
              </a:ext>
            </a:extLst>
          </p:cNvPr>
          <p:cNvSpPr/>
          <p:nvPr/>
        </p:nvSpPr>
        <p:spPr>
          <a:xfrm>
            <a:off x="7704673" y="94278"/>
            <a:ext cx="4387351" cy="362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유니티 내부 폴더 및 파일 관계도</a:t>
            </a:r>
            <a:endParaRPr lang="en-US" altLang="ko-KR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5C14AC-6091-4C78-A34E-5E79BF37B2C9}"/>
              </a:ext>
            </a:extLst>
          </p:cNvPr>
          <p:cNvSpPr/>
          <p:nvPr/>
        </p:nvSpPr>
        <p:spPr>
          <a:xfrm>
            <a:off x="10498575" y="5450792"/>
            <a:ext cx="1491662" cy="465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타워에 관한 정보</a:t>
            </a:r>
            <a:endParaRPr lang="en-US" altLang="ko-KR" sz="100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구조체 파일</a:t>
            </a:r>
            <a:endParaRPr lang="ko-KR" altLang="en-US" sz="1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E5D0EB3-828C-423B-8B18-CE3FF2FAF567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9493981" y="4113331"/>
            <a:ext cx="1750425" cy="1337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3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5D7CDC-E792-4AED-8485-E37282248593}"/>
              </a:ext>
            </a:extLst>
          </p:cNvPr>
          <p:cNvSpPr/>
          <p:nvPr/>
        </p:nvSpPr>
        <p:spPr>
          <a:xfrm>
            <a:off x="5350169" y="1706566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메인화면</a:t>
            </a:r>
            <a:endParaRPr lang="ko-KR" altLang="en-US" sz="1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4AC0161-6987-4904-AB35-9D175F939920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 flipH="1">
            <a:off x="4378018" y="1975435"/>
            <a:ext cx="1717982" cy="1578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F38A04-63B0-43BC-8655-6735F617F72C}"/>
              </a:ext>
            </a:extLst>
          </p:cNvPr>
          <p:cNvSpPr/>
          <p:nvPr/>
        </p:nvSpPr>
        <p:spPr>
          <a:xfrm>
            <a:off x="4821026" y="249527"/>
            <a:ext cx="2475669" cy="415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</a:t>
            </a:r>
            <a:r>
              <a:rPr lang="ko-KR" altLang="en-US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씬들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연결도</a:t>
            </a:r>
            <a:endParaRPr lang="en-US" altLang="ko-KR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DE4E19-CA42-4750-8C66-F4E8F53F47F2}"/>
              </a:ext>
            </a:extLst>
          </p:cNvPr>
          <p:cNvSpPr/>
          <p:nvPr/>
        </p:nvSpPr>
        <p:spPr>
          <a:xfrm>
            <a:off x="1349069" y="3554376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스테이지 선택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530337-B82C-414D-BAD9-303130079ADC}"/>
              </a:ext>
            </a:extLst>
          </p:cNvPr>
          <p:cNvSpPr/>
          <p:nvPr/>
        </p:nvSpPr>
        <p:spPr>
          <a:xfrm>
            <a:off x="3632187" y="3554376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제작소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E310BA-30EE-403C-8A7A-D60BFEBA4EF1}"/>
              </a:ext>
            </a:extLst>
          </p:cNvPr>
          <p:cNvSpPr/>
          <p:nvPr/>
        </p:nvSpPr>
        <p:spPr>
          <a:xfrm>
            <a:off x="8537570" y="3554375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 공유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B6EC6A7-D6C9-42C0-8761-525DC3CD4AC9}"/>
              </a:ext>
            </a:extLst>
          </p:cNvPr>
          <p:cNvCxnSpPr>
            <a:cxnSpLocks/>
            <a:stCxn id="33" idx="0"/>
            <a:endCxn id="4" idx="2"/>
          </p:cNvCxnSpPr>
          <p:nvPr/>
        </p:nvCxnSpPr>
        <p:spPr>
          <a:xfrm flipV="1">
            <a:off x="2094900" y="1975435"/>
            <a:ext cx="4001100" cy="1578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FA58F1E-2D0B-4ABA-B199-74567ACEA970}"/>
              </a:ext>
            </a:extLst>
          </p:cNvPr>
          <p:cNvCxnSpPr>
            <a:cxnSpLocks/>
            <a:stCxn id="36" idx="0"/>
            <a:endCxn id="4" idx="2"/>
          </p:cNvCxnSpPr>
          <p:nvPr/>
        </p:nvCxnSpPr>
        <p:spPr>
          <a:xfrm flipH="1" flipV="1">
            <a:off x="6096000" y="1975435"/>
            <a:ext cx="3187401" cy="1578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405558-F036-4856-8AA6-DADD0DC0612C}"/>
              </a:ext>
            </a:extLst>
          </p:cNvPr>
          <p:cNvSpPr/>
          <p:nvPr/>
        </p:nvSpPr>
        <p:spPr>
          <a:xfrm>
            <a:off x="3438870" y="4811865"/>
            <a:ext cx="1887853" cy="295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제작한 파일 관리 및 타워 생성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A04B4BB-31E6-4586-928E-72DC67998951}"/>
              </a:ext>
            </a:extLst>
          </p:cNvPr>
          <p:cNvSpPr/>
          <p:nvPr/>
        </p:nvSpPr>
        <p:spPr>
          <a:xfrm>
            <a:off x="3591270" y="5858660"/>
            <a:ext cx="1583053" cy="338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 관리 및 </a:t>
            </a:r>
            <a:r>
              <a:rPr lang="ko-KR" altLang="en-US" sz="10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프리셋</a:t>
            </a:r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생성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76D7B1D-0D4E-49EE-9B63-0C85A967D301}"/>
              </a:ext>
            </a:extLst>
          </p:cNvPr>
          <p:cNvSpPr/>
          <p:nvPr/>
        </p:nvSpPr>
        <p:spPr>
          <a:xfrm>
            <a:off x="7633287" y="5848779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 업로드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CF31FA-E80B-4E48-BA4E-9068ACA606DA}"/>
              </a:ext>
            </a:extLst>
          </p:cNvPr>
          <p:cNvSpPr/>
          <p:nvPr/>
        </p:nvSpPr>
        <p:spPr>
          <a:xfrm>
            <a:off x="9471815" y="5848778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 다운로드</a:t>
            </a:r>
            <a:endParaRPr lang="ko-KR" altLang="en-US" sz="10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2DC151D-FFF6-49AF-B3AA-F1392FD836B0}"/>
              </a:ext>
            </a:extLst>
          </p:cNvPr>
          <p:cNvCxnSpPr>
            <a:cxnSpLocks/>
            <a:stCxn id="47" idx="0"/>
            <a:endCxn id="36" idx="2"/>
          </p:cNvCxnSpPr>
          <p:nvPr/>
        </p:nvCxnSpPr>
        <p:spPr>
          <a:xfrm flipV="1">
            <a:off x="8379118" y="3823244"/>
            <a:ext cx="904283" cy="2025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0310144-4EA9-431C-BE7B-76C7BEDB3470}"/>
              </a:ext>
            </a:extLst>
          </p:cNvPr>
          <p:cNvCxnSpPr>
            <a:cxnSpLocks/>
            <a:stCxn id="48" idx="0"/>
            <a:endCxn id="36" idx="2"/>
          </p:cNvCxnSpPr>
          <p:nvPr/>
        </p:nvCxnSpPr>
        <p:spPr>
          <a:xfrm flipH="1" flipV="1">
            <a:off x="9283401" y="3823244"/>
            <a:ext cx="934245" cy="2025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EABDD6-79F4-4375-BC1E-2B2116F191EF}"/>
              </a:ext>
            </a:extLst>
          </p:cNvPr>
          <p:cNvSpPr/>
          <p:nvPr/>
        </p:nvSpPr>
        <p:spPr>
          <a:xfrm>
            <a:off x="1349069" y="4811866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 선택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0E3C46F-314A-45EF-A504-61DD07C3337F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>
            <a:off x="2094900" y="3823245"/>
            <a:ext cx="0" cy="988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38E1E9-589F-45E7-B7F1-59508BE95CC1}"/>
              </a:ext>
            </a:extLst>
          </p:cNvPr>
          <p:cNvSpPr/>
          <p:nvPr/>
        </p:nvSpPr>
        <p:spPr>
          <a:xfrm>
            <a:off x="1349069" y="5865144"/>
            <a:ext cx="1491662" cy="268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15D74BF-BB1D-4F75-8483-A12158F1827A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>
            <a:off x="2094900" y="5080735"/>
            <a:ext cx="0" cy="784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8F80B13-297C-4666-A097-09700AE26463}"/>
              </a:ext>
            </a:extLst>
          </p:cNvPr>
          <p:cNvCxnSpPr>
            <a:cxnSpLocks/>
            <a:stCxn id="35" idx="2"/>
            <a:endCxn id="44" idx="0"/>
          </p:cNvCxnSpPr>
          <p:nvPr/>
        </p:nvCxnSpPr>
        <p:spPr>
          <a:xfrm>
            <a:off x="4378018" y="3823245"/>
            <a:ext cx="4779" cy="988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A613FCE-8A42-486E-B31B-AA8776AB9A6B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4382797" y="5107396"/>
            <a:ext cx="0" cy="751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5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0B921A6-2087-43F1-A07A-4C5533F4F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0" b="28027"/>
          <a:stretch/>
        </p:blipFill>
        <p:spPr>
          <a:xfrm>
            <a:off x="0" y="-4028100"/>
            <a:ext cx="12192000" cy="39655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1764B0-8ACA-4054-9D51-5F25D6FEB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49"/>
          <a:stretch/>
        </p:blipFill>
        <p:spPr>
          <a:xfrm>
            <a:off x="0" y="7672883"/>
            <a:ext cx="12192000" cy="1862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44383-E8B0-4027-9743-586889735F72}"/>
              </a:ext>
            </a:extLst>
          </p:cNvPr>
          <p:cNvSpPr txBox="1"/>
          <p:nvPr/>
        </p:nvSpPr>
        <p:spPr>
          <a:xfrm>
            <a:off x="8181310" y="7011468"/>
            <a:ext cx="38213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ln w="38100">
                  <a:solidFill>
                    <a:srgbClr val="B07BD7"/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N.B.D</a:t>
            </a:r>
            <a:r>
              <a:rPr lang="en-US" altLang="ko-KR" sz="4800" dirty="0">
                <a:ln w="38100">
                  <a:solidFill>
                    <a:srgbClr val="B07BD7"/>
                  </a:solidFill>
                </a:ln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; No Bus Driver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D31E1-2226-47F9-A7FA-5572A6683DAA}"/>
              </a:ext>
            </a:extLst>
          </p:cNvPr>
          <p:cNvSpPr txBox="1"/>
          <p:nvPr/>
        </p:nvSpPr>
        <p:spPr>
          <a:xfrm rot="21017221">
            <a:off x="1693418" y="-2893027"/>
            <a:ext cx="4774338" cy="1862048"/>
          </a:xfrm>
          <a:prstGeom prst="rect">
            <a:avLst/>
          </a:prstGeom>
          <a:noFill/>
        </p:spPr>
        <p:txBody>
          <a:bodyPr wrap="none" rtlCol="0">
            <a:prstTxWarp prst="textCascadeUp">
              <a:avLst>
                <a:gd name="adj" fmla="val 50117"/>
              </a:avLst>
            </a:prstTxWarp>
            <a:spAutoFit/>
          </a:bodyPr>
          <a:lstStyle/>
          <a:p>
            <a:r>
              <a:rPr lang="ko-KR" altLang="en-US" sz="11500" b="1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내가 그리는</a:t>
            </a:r>
            <a:endParaRPr lang="ko-KR" altLang="en-US" sz="11500" b="1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6CC6-D136-47D2-82DC-910BB6549BF2}"/>
              </a:ext>
            </a:extLst>
          </p:cNvPr>
          <p:cNvSpPr txBox="1"/>
          <p:nvPr/>
        </p:nvSpPr>
        <p:spPr>
          <a:xfrm>
            <a:off x="4901680" y="-2228986"/>
            <a:ext cx="5487400" cy="1862048"/>
          </a:xfrm>
          <a:prstGeom prst="rect">
            <a:avLst/>
          </a:prstGeom>
          <a:noFill/>
        </p:spPr>
        <p:txBody>
          <a:bodyPr wrap="none" rtlCol="0">
            <a:prstTxWarp prst="textCurveUp">
              <a:avLst>
                <a:gd name="adj" fmla="val 27437"/>
              </a:avLst>
            </a:prstTxWarp>
            <a:spAutoFit/>
          </a:bodyPr>
          <a:lstStyle/>
          <a:p>
            <a:r>
              <a:rPr lang="ko-KR" altLang="en-US" sz="11500" b="1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타워 디펜스</a:t>
            </a:r>
            <a:endParaRPr lang="en-US" altLang="ko-KR" sz="11500" b="1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E4C50-9BDD-4310-9015-BECF2516238D}"/>
              </a:ext>
            </a:extLst>
          </p:cNvPr>
          <p:cNvSpPr txBox="1"/>
          <p:nvPr/>
        </p:nvSpPr>
        <p:spPr>
          <a:xfrm rot="21281177">
            <a:off x="7388337" y="-2144361"/>
            <a:ext cx="2688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I paint the Tower Defense</a:t>
            </a:r>
            <a:endParaRPr lang="ko-KR" altLang="en-US" sz="24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245195-47B0-4970-B21D-CFECC680F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7497">
            <a:off x="1378601" y="6733325"/>
            <a:ext cx="1323386" cy="1482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186D53-B950-4F59-95EB-70B735671610}"/>
              </a:ext>
            </a:extLst>
          </p:cNvPr>
          <p:cNvSpPr txBox="1"/>
          <p:nvPr/>
        </p:nvSpPr>
        <p:spPr>
          <a:xfrm>
            <a:off x="8714040" y="7925070"/>
            <a:ext cx="2755884" cy="8771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최성석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송무현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곽동윤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김주성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C0695-A23D-48FC-9AFA-D9EF51E7EDF8}"/>
              </a:ext>
            </a:extLst>
          </p:cNvPr>
          <p:cNvSpPr txBox="1"/>
          <p:nvPr/>
        </p:nvSpPr>
        <p:spPr>
          <a:xfrm>
            <a:off x="3585537" y="723447"/>
            <a:ext cx="5020926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>
                <a:gradFill flip="none" rotWithShape="1">
                  <a:gsLst>
                    <a:gs pos="0">
                      <a:srgbClr val="D9FAFF"/>
                    </a:gs>
                    <a:gs pos="38000">
                      <a:srgbClr val="00B0F0"/>
                    </a:gs>
                    <a:gs pos="70000">
                      <a:srgbClr val="B483D9"/>
                    </a:gs>
                  </a:gsLst>
                  <a:lin ang="4800000" scaled="0"/>
                  <a:tileRect/>
                </a:gradFill>
                <a:ea typeface="Black Han Sans" pitchFamily="2" charset="-127"/>
              </a:rPr>
              <a:t>배경 및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5CBDF-FAE6-4F0D-93D2-7F4FB12912E1}"/>
              </a:ext>
            </a:extLst>
          </p:cNvPr>
          <p:cNvSpPr txBox="1"/>
          <p:nvPr/>
        </p:nvSpPr>
        <p:spPr>
          <a:xfrm>
            <a:off x="2927227" y="2479758"/>
            <a:ext cx="5133136" cy="111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>
              <a:lnSpc>
                <a:spcPct val="200000"/>
              </a:lnSpc>
            </a:pPr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#01.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최근에 진보한 디펜스 게임이 나타나지 않아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현재는 이색적인 게임이 나오지 않고 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ABE22-CA7E-42A5-9C50-FB8C18CD2C82}"/>
              </a:ext>
            </a:extLst>
          </p:cNvPr>
          <p:cNvSpPr txBox="1"/>
          <p:nvPr/>
        </p:nvSpPr>
        <p:spPr>
          <a:xfrm>
            <a:off x="2927227" y="4395364"/>
            <a:ext cx="6333785" cy="111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>
              <a:lnSpc>
                <a:spcPct val="200000"/>
              </a:lnSpc>
            </a:pPr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#02.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 나온 몇 가지 디펜스 종류들 역시 과거와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다를 바 없는 방식으로 인해 큰 인기를 얻지 못하고 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6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C0695-A23D-48FC-9AFA-D9EF51E7EDF8}"/>
              </a:ext>
            </a:extLst>
          </p:cNvPr>
          <p:cNvSpPr txBox="1"/>
          <p:nvPr/>
        </p:nvSpPr>
        <p:spPr>
          <a:xfrm>
            <a:off x="2532372" y="733495"/>
            <a:ext cx="7127272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>
                <a:gradFill flip="none" rotWithShape="1">
                  <a:gsLst>
                    <a:gs pos="0">
                      <a:srgbClr val="D9FAFF"/>
                    </a:gs>
                    <a:gs pos="38000">
                      <a:srgbClr val="00B0F0"/>
                    </a:gs>
                    <a:gs pos="70000">
                      <a:srgbClr val="B483D9"/>
                    </a:gs>
                  </a:gsLst>
                  <a:lin ang="4800000" scaled="0"/>
                  <a:tileRect/>
                </a:gradFill>
                <a:ea typeface="Black Han Sans" pitchFamily="2" charset="-127"/>
              </a:rPr>
              <a:t>기대효과 및 활용방안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A601C-1608-4135-A9A0-3031D6A4E816}"/>
              </a:ext>
            </a:extLst>
          </p:cNvPr>
          <p:cNvSpPr txBox="1"/>
          <p:nvPr/>
        </p:nvSpPr>
        <p:spPr>
          <a:xfrm>
            <a:off x="1811012" y="2479759"/>
            <a:ext cx="8569975" cy="111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#01.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유저들이 일상생활에 지쳐 스트레스 해소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취미 생활을 가지고 싶은 사람들에게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제공되어 그들의 행복감을 충족시켜줄 수 있을 것으로 예상됨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DF719-F5DC-4191-BC5D-831E96C4F1B4}"/>
              </a:ext>
            </a:extLst>
          </p:cNvPr>
          <p:cNvSpPr txBox="1"/>
          <p:nvPr/>
        </p:nvSpPr>
        <p:spPr>
          <a:xfrm>
            <a:off x="1811012" y="4395363"/>
            <a:ext cx="8568371" cy="111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#02.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타워를 직접 제작하고 타 유저들과 공유하면 일반적인 게임에서는 얻을 수 없는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창조와 소통의 즐거움을 얻을 수 있을 것으로 예상됨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05280B5-E3A4-4981-AE85-72B3A62B3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b="76918"/>
          <a:stretch/>
        </p:blipFill>
        <p:spPr>
          <a:xfrm>
            <a:off x="-5485088" y="506361"/>
            <a:ext cx="6858000" cy="135193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61510A5-AE2D-4227-8F21-913D34041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b="39534"/>
          <a:stretch/>
        </p:blipFill>
        <p:spPr>
          <a:xfrm>
            <a:off x="-7155097" y="2723535"/>
            <a:ext cx="6858000" cy="141584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872CC0B-E42E-49AD-B46F-CFDC3B3EE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1" b="3478"/>
          <a:stretch/>
        </p:blipFill>
        <p:spPr>
          <a:xfrm>
            <a:off x="-6030406" y="5004619"/>
            <a:ext cx="6858000" cy="13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2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C0695-A23D-48FC-9AFA-D9EF51E7EDF8}"/>
              </a:ext>
            </a:extLst>
          </p:cNvPr>
          <p:cNvSpPr txBox="1"/>
          <p:nvPr/>
        </p:nvSpPr>
        <p:spPr>
          <a:xfrm>
            <a:off x="2395311" y="733495"/>
            <a:ext cx="7401385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>
                <a:gradFill flip="none" rotWithShape="1">
                  <a:gsLst>
                    <a:gs pos="0">
                      <a:srgbClr val="D9FAFF"/>
                    </a:gs>
                    <a:gs pos="38000">
                      <a:srgbClr val="00B0F0"/>
                    </a:gs>
                    <a:gs pos="70000">
                      <a:srgbClr val="B483D9"/>
                    </a:gs>
                  </a:gsLst>
                  <a:lin ang="4800000" scaled="0"/>
                  <a:tileRect/>
                </a:gradFill>
                <a:ea typeface="Black Han Sans" pitchFamily="2" charset="-127"/>
              </a:rPr>
              <a:t>스케쥴 및 구성원 역할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5CBDF-FAE6-4F0D-93D2-7F4FB12912E1}"/>
              </a:ext>
            </a:extLst>
          </p:cNvPr>
          <p:cNvSpPr txBox="1"/>
          <p:nvPr/>
        </p:nvSpPr>
        <p:spPr>
          <a:xfrm>
            <a:off x="-5133136" y="2479758"/>
            <a:ext cx="5133136" cy="111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>
              <a:lnSpc>
                <a:spcPct val="200000"/>
              </a:lnSpc>
            </a:pPr>
            <a:r>
              <a:rPr lang="en-US" altLang="ko-KR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#01.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최근에 진보한 디펜스 게임이 나타나지 않아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현재는 이색적인 게임이 나오지 않고 있다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ABE22-CA7E-42A5-9C50-FB8C18CD2C82}"/>
              </a:ext>
            </a:extLst>
          </p:cNvPr>
          <p:cNvSpPr txBox="1"/>
          <p:nvPr/>
        </p:nvSpPr>
        <p:spPr>
          <a:xfrm>
            <a:off x="12192000" y="4395364"/>
            <a:ext cx="6333785" cy="111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fontAlgn="base">
              <a:lnSpc>
                <a:spcPct val="200000"/>
              </a:lnSpc>
            </a:pPr>
            <a:r>
              <a:rPr lang="en-US" altLang="ko-KR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#02.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 나온 몇 가지 디펜스 종류들 역시 과거와</a:t>
            </a:r>
            <a:endParaRPr lang="en-US" altLang="ko-KR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lvl="0" fontAlgn="base">
              <a:lnSpc>
                <a:spcPct val="200000"/>
              </a:lnSpc>
            </a:pP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</a:t>
            </a:r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다를 바 없는 방식으로 인해 큰 인기를 얻지 못하고 있다</a:t>
            </a:r>
            <a:r>
              <a:rPr lang="en-US" altLang="ko-KR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69865C5-A9D5-4FB2-BBC8-E1A5C196E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556084"/>
              </p:ext>
            </p:extLst>
          </p:nvPr>
        </p:nvGraphicFramePr>
        <p:xfrm>
          <a:off x="2032000" y="2519738"/>
          <a:ext cx="8128000" cy="29951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696686">
                  <a:extLst>
                    <a:ext uri="{9D8B030D-6E8A-4147-A177-3AD203B41FA5}">
                      <a16:colId xmlns:a16="http://schemas.microsoft.com/office/drawing/2014/main" val="2522182686"/>
                    </a:ext>
                  </a:extLst>
                </a:gridCol>
                <a:gridCol w="1088571">
                  <a:extLst>
                    <a:ext uri="{9D8B030D-6E8A-4147-A177-3AD203B41FA5}">
                      <a16:colId xmlns:a16="http://schemas.microsoft.com/office/drawing/2014/main" val="4095219837"/>
                    </a:ext>
                  </a:extLst>
                </a:gridCol>
                <a:gridCol w="1494972">
                  <a:extLst>
                    <a:ext uri="{9D8B030D-6E8A-4147-A177-3AD203B41FA5}">
                      <a16:colId xmlns:a16="http://schemas.microsoft.com/office/drawing/2014/main" val="641977688"/>
                    </a:ext>
                  </a:extLst>
                </a:gridCol>
                <a:gridCol w="4107542">
                  <a:extLst>
                    <a:ext uri="{9D8B030D-6E8A-4147-A177-3AD203B41FA5}">
                      <a16:colId xmlns:a16="http://schemas.microsoft.com/office/drawing/2014/main" val="1031113155"/>
                    </a:ext>
                  </a:extLst>
                </a:gridCol>
                <a:gridCol w="740229">
                  <a:extLst>
                    <a:ext uri="{9D8B030D-6E8A-4147-A177-3AD203B41FA5}">
                      <a16:colId xmlns:a16="http://schemas.microsoft.com/office/drawing/2014/main" val="2865202777"/>
                    </a:ext>
                  </a:extLst>
                </a:gridCol>
              </a:tblGrid>
              <a:tr h="599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연번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성명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수행 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656942"/>
                  </a:ext>
                </a:extLst>
              </a:tr>
              <a:tr h="599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최성석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엔지니어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서버파트 </a:t>
                      </a:r>
                      <a:r>
                        <a:rPr lang="ko-KR" altLang="en-US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인게임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870781"/>
                  </a:ext>
                </a:extLst>
              </a:tr>
              <a:tr h="599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송무현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엔지니어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게임플레이 파트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027239"/>
                  </a:ext>
                </a:extLst>
              </a:tr>
              <a:tr h="599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곽동윤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밸런스 및 디자인 스케치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181706"/>
                  </a:ext>
                </a:extLst>
              </a:tr>
              <a:tr h="599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밸런스 및 서버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00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5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C0695-A23D-48FC-9AFA-D9EF51E7EDF8}"/>
              </a:ext>
            </a:extLst>
          </p:cNvPr>
          <p:cNvSpPr txBox="1"/>
          <p:nvPr/>
        </p:nvSpPr>
        <p:spPr>
          <a:xfrm>
            <a:off x="3728209" y="733495"/>
            <a:ext cx="4735592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>
                <a:gradFill flip="none" rotWithShape="1">
                  <a:gsLst>
                    <a:gs pos="0">
                      <a:srgbClr val="D9FAFF"/>
                    </a:gs>
                    <a:gs pos="38000">
                      <a:srgbClr val="00B0F0"/>
                    </a:gs>
                    <a:gs pos="70000">
                      <a:srgbClr val="B483D9"/>
                    </a:gs>
                  </a:gsLst>
                  <a:lin ang="4800000" scaled="0"/>
                  <a:tileRect/>
                </a:gradFill>
                <a:ea typeface="Black Han Sans" pitchFamily="2" charset="-127"/>
              </a:rPr>
              <a:t>프로젝트 일정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69865C5-A9D5-4FB2-BBC8-E1A5C196E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10275"/>
              </p:ext>
            </p:extLst>
          </p:nvPr>
        </p:nvGraphicFramePr>
        <p:xfrm>
          <a:off x="341643" y="2283612"/>
          <a:ext cx="11505360" cy="395875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45997">
                  <a:extLst>
                    <a:ext uri="{9D8B030D-6E8A-4147-A177-3AD203B41FA5}">
                      <a16:colId xmlns:a16="http://schemas.microsoft.com/office/drawing/2014/main" val="2522182686"/>
                    </a:ext>
                  </a:extLst>
                </a:gridCol>
                <a:gridCol w="1064644">
                  <a:extLst>
                    <a:ext uri="{9D8B030D-6E8A-4147-A177-3AD203B41FA5}">
                      <a16:colId xmlns:a16="http://schemas.microsoft.com/office/drawing/2014/main" val="4095219837"/>
                    </a:ext>
                  </a:extLst>
                </a:gridCol>
                <a:gridCol w="1064644">
                  <a:extLst>
                    <a:ext uri="{9D8B030D-6E8A-4147-A177-3AD203B41FA5}">
                      <a16:colId xmlns:a16="http://schemas.microsoft.com/office/drawing/2014/main" val="641977688"/>
                    </a:ext>
                  </a:extLst>
                </a:gridCol>
                <a:gridCol w="1064644">
                  <a:extLst>
                    <a:ext uri="{9D8B030D-6E8A-4147-A177-3AD203B41FA5}">
                      <a16:colId xmlns:a16="http://schemas.microsoft.com/office/drawing/2014/main" val="1031113155"/>
                    </a:ext>
                  </a:extLst>
                </a:gridCol>
                <a:gridCol w="1064644">
                  <a:extLst>
                    <a:ext uri="{9D8B030D-6E8A-4147-A177-3AD203B41FA5}">
                      <a16:colId xmlns:a16="http://schemas.microsoft.com/office/drawing/2014/main" val="2865202777"/>
                    </a:ext>
                  </a:extLst>
                </a:gridCol>
                <a:gridCol w="1064644">
                  <a:extLst>
                    <a:ext uri="{9D8B030D-6E8A-4147-A177-3AD203B41FA5}">
                      <a16:colId xmlns:a16="http://schemas.microsoft.com/office/drawing/2014/main" val="492417986"/>
                    </a:ext>
                  </a:extLst>
                </a:gridCol>
                <a:gridCol w="1064644">
                  <a:extLst>
                    <a:ext uri="{9D8B030D-6E8A-4147-A177-3AD203B41FA5}">
                      <a16:colId xmlns:a16="http://schemas.microsoft.com/office/drawing/2014/main" val="1034143540"/>
                    </a:ext>
                  </a:extLst>
                </a:gridCol>
                <a:gridCol w="1064644">
                  <a:extLst>
                    <a:ext uri="{9D8B030D-6E8A-4147-A177-3AD203B41FA5}">
                      <a16:colId xmlns:a16="http://schemas.microsoft.com/office/drawing/2014/main" val="88090615"/>
                    </a:ext>
                  </a:extLst>
                </a:gridCol>
                <a:gridCol w="1064644">
                  <a:extLst>
                    <a:ext uri="{9D8B030D-6E8A-4147-A177-3AD203B41FA5}">
                      <a16:colId xmlns:a16="http://schemas.microsoft.com/office/drawing/2014/main" val="2853890384"/>
                    </a:ext>
                  </a:extLst>
                </a:gridCol>
                <a:gridCol w="1064644">
                  <a:extLst>
                    <a:ext uri="{9D8B030D-6E8A-4147-A177-3AD203B41FA5}">
                      <a16:colId xmlns:a16="http://schemas.microsoft.com/office/drawing/2014/main" val="2330722675"/>
                    </a:ext>
                  </a:extLst>
                </a:gridCol>
                <a:gridCol w="677567">
                  <a:extLst>
                    <a:ext uri="{9D8B030D-6E8A-4147-A177-3AD203B41FA5}">
                      <a16:colId xmlns:a16="http://schemas.microsoft.com/office/drawing/2014/main" val="4127375627"/>
                    </a:ext>
                  </a:extLst>
                </a:gridCol>
              </a:tblGrid>
              <a:tr h="494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추진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02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03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04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05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06</a:t>
                      </a:r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656942"/>
                  </a:ext>
                </a:extLst>
              </a:tr>
              <a:tr h="494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Brain stoming</a:t>
                      </a:r>
                      <a:endParaRPr lang="ko-KR" altLang="en-US" sz="120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870781"/>
                  </a:ext>
                </a:extLst>
              </a:tr>
              <a:tr h="494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게임관련 기본 이론 숙지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027239"/>
                  </a:ext>
                </a:extLst>
              </a:tr>
              <a:tr h="494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디자인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9F6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40886"/>
                  </a:ext>
                </a:extLst>
              </a:tr>
              <a:tr h="494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프로토타입</a:t>
                      </a:r>
                      <a:endParaRPr lang="en-US" altLang="ko-KR" sz="120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76590"/>
                  </a:ext>
                </a:extLst>
              </a:tr>
              <a:tr h="494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E2D6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510432"/>
                  </a:ext>
                </a:extLst>
              </a:tr>
              <a:tr h="494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밸런스</a:t>
                      </a:r>
                      <a:endParaRPr lang="en-US" altLang="ko-KR" sz="120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조정 및 </a:t>
                      </a:r>
                      <a:r>
                        <a:rPr lang="en-US" altLang="ko-KR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UI</a:t>
                      </a:r>
                      <a:endParaRPr lang="ko-KR" altLang="en-US" sz="120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7030A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207370"/>
                  </a:ext>
                </a:extLst>
              </a:tr>
              <a:tr h="494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베타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solidFill>
                      <a:srgbClr val="FF31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18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21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C893593-84DD-4562-BC58-AFBBCB86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b="76918"/>
          <a:stretch/>
        </p:blipFill>
        <p:spPr>
          <a:xfrm>
            <a:off x="2667000" y="506361"/>
            <a:ext cx="6858000" cy="135193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06796B1-1AF4-4102-A2CD-96C10B157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b="39534"/>
          <a:stretch/>
        </p:blipFill>
        <p:spPr>
          <a:xfrm>
            <a:off x="2667000" y="2723535"/>
            <a:ext cx="6858000" cy="141584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26ED33F-CE70-427E-BF49-36B100119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1" b="3478"/>
          <a:stretch/>
        </p:blipFill>
        <p:spPr>
          <a:xfrm>
            <a:off x="2667000" y="5004619"/>
            <a:ext cx="6858000" cy="13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C893593-84DD-4562-BC58-AFBBCB865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b="76918"/>
          <a:stretch/>
        </p:blipFill>
        <p:spPr>
          <a:xfrm>
            <a:off x="-1524000" y="263012"/>
            <a:ext cx="6858000" cy="1351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457A64-16B0-470E-958C-C5CC3D0C393A}"/>
              </a:ext>
            </a:extLst>
          </p:cNvPr>
          <p:cNvSpPr txBox="1"/>
          <p:nvPr/>
        </p:nvSpPr>
        <p:spPr>
          <a:xfrm>
            <a:off x="594360" y="2365648"/>
            <a:ext cx="4061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Tower Select ( 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타워 선택 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)</a:t>
            </a:r>
            <a:endParaRPr lang="ko-KR" altLang="en-US" sz="24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39CB7-91C7-4BF7-811B-BDBB1E2D958E}"/>
              </a:ext>
            </a:extLst>
          </p:cNvPr>
          <p:cNvSpPr txBox="1"/>
          <p:nvPr/>
        </p:nvSpPr>
        <p:spPr>
          <a:xfrm>
            <a:off x="594360" y="4440499"/>
            <a:ext cx="275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Resoures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(</a:t>
            </a:r>
            <a:r>
              <a: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자원</a:t>
            </a:r>
            <a:r>
              <a:rPr lang="en-US" altLang="ko-KR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)</a:t>
            </a:r>
            <a:endParaRPr lang="ko-KR" altLang="en-US" sz="24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D20EE-C295-4F2B-9147-5F17551DDE9E}"/>
              </a:ext>
            </a:extLst>
          </p:cNvPr>
          <p:cNvSpPr txBox="1"/>
          <p:nvPr/>
        </p:nvSpPr>
        <p:spPr>
          <a:xfrm>
            <a:off x="754981" y="2929768"/>
            <a:ext cx="827662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기본적으로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타워 목록을 가지고 게임을 시작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스테이지 특성에 따라 자신이 제작한 여러가지 타워를 교체하며 사용해야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799B5-988A-4614-9DF6-28300400A860}"/>
              </a:ext>
            </a:extLst>
          </p:cNvPr>
          <p:cNvSpPr txBox="1"/>
          <p:nvPr/>
        </p:nvSpPr>
        <p:spPr>
          <a:xfrm>
            <a:off x="754981" y="5005393"/>
            <a:ext cx="7635424" cy="877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타워를 건설하는데 필요한 자원이 존재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하며 </a:t>
            </a:r>
            <a:r>
              <a:rPr lang="ko-KR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자원은 라운드동안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초당 일정한 비율로 상승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또한</a:t>
            </a:r>
            <a:r>
              <a:rPr lang="ko-KR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해당 상승 비율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</a:t>
            </a:r>
            <a:r>
              <a:rPr lang="ko-KR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업그레이드 할 수 있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7970BC-446F-4BC9-B54E-78C6AF1A0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80">
            <a:off x="4684794" y="2313262"/>
            <a:ext cx="343894" cy="3851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DCA606-3849-4A7E-8D8A-679A16B5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80">
            <a:off x="3376810" y="4377017"/>
            <a:ext cx="343894" cy="385113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C8506495-081E-456F-AE9B-59D5EA371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5911F1-3752-4829-A69D-F3AF8BE2F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03" y="1173480"/>
            <a:ext cx="2888597" cy="2664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 descr="실외, 오토바이, 먼지, 남자이(가) 표시된 사진&#10;&#10;자동 생성된 설명">
            <a:extLst>
              <a:ext uri="{FF2B5EF4-FFF2-40B4-BE49-F238E27FC236}">
                <a16:creationId xmlns:a16="http://schemas.microsoft.com/office/drawing/2014/main" id="{44237BD1-8E94-46F3-8B13-9E9807931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17" y="3865526"/>
            <a:ext cx="2822968" cy="2822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376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6B0545F-85A2-4969-A5C8-2DB775C46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b="39534"/>
          <a:stretch/>
        </p:blipFill>
        <p:spPr>
          <a:xfrm>
            <a:off x="119757" y="119373"/>
            <a:ext cx="6858000" cy="141584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5CCC27F-C245-47A5-AC3B-FB5F8C744E88}"/>
              </a:ext>
            </a:extLst>
          </p:cNvPr>
          <p:cNvGrpSpPr/>
          <p:nvPr/>
        </p:nvGrpSpPr>
        <p:grpSpPr>
          <a:xfrm>
            <a:off x="594360" y="2047044"/>
            <a:ext cx="8642430" cy="3561921"/>
            <a:chOff x="594360" y="2047044"/>
            <a:chExt cx="8642430" cy="35619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457A64-16B0-470E-958C-C5CC3D0C393A}"/>
                </a:ext>
              </a:extLst>
            </p:cNvPr>
            <p:cNvSpPr txBox="1"/>
            <p:nvPr/>
          </p:nvSpPr>
          <p:spPr>
            <a:xfrm>
              <a:off x="594360" y="2099430"/>
              <a:ext cx="29068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Drawing (</a:t>
              </a: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그리기 </a:t>
              </a:r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)</a:t>
              </a:r>
              <a:endPara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B39CB7-91C7-4BF7-811B-BDBB1E2D958E}"/>
                </a:ext>
              </a:extLst>
            </p:cNvPr>
            <p:cNvSpPr txBox="1"/>
            <p:nvPr/>
          </p:nvSpPr>
          <p:spPr>
            <a:xfrm>
              <a:off x="594360" y="4174281"/>
              <a:ext cx="2572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Status (</a:t>
              </a: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ko-KR" altLang="en-US" sz="24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능력치 </a:t>
              </a:r>
              <a:r>
                <a:rPr lang="en-US" altLang="ko-KR" sz="24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)</a:t>
              </a:r>
              <a:endPara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9D20EE-C295-4F2B-9147-5F17551DDE9E}"/>
                </a:ext>
              </a:extLst>
            </p:cNvPr>
            <p:cNvSpPr txBox="1"/>
            <p:nvPr/>
          </p:nvSpPr>
          <p:spPr>
            <a:xfrm>
              <a:off x="754981" y="2663550"/>
              <a:ext cx="6579045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원하는 타워를 그린다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그리는 방식은 도트 방식을 채용하였다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9799B5-988A-4614-9DF6-28300400A860}"/>
                </a:ext>
              </a:extLst>
            </p:cNvPr>
            <p:cNvSpPr txBox="1"/>
            <p:nvPr/>
          </p:nvSpPr>
          <p:spPr>
            <a:xfrm>
              <a:off x="754981" y="4739175"/>
              <a:ext cx="8481809" cy="86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기본적으로 공격력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사거리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공격속도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스플래쉬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범위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건설비용 등등이 존재한다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설정한 공격력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사거리 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공격속도 등의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스테이터스에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의해 건설비용이 정해진다</a:t>
              </a:r>
              <a:endPara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7970BC-446F-4BC9-B54E-78C6AF1A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4380">
              <a:off x="3529925" y="2047044"/>
              <a:ext cx="343894" cy="3851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9DCA606-3849-4A7E-8D8A-679A16B5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4380">
              <a:off x="3926641" y="4110799"/>
              <a:ext cx="343894" cy="38511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76869C6-FA87-45DA-BAB2-D39BDB781524}"/>
              </a:ext>
            </a:extLst>
          </p:cNvPr>
          <p:cNvGrpSpPr/>
          <p:nvPr/>
        </p:nvGrpSpPr>
        <p:grpSpPr>
          <a:xfrm>
            <a:off x="12396563" y="2435489"/>
            <a:ext cx="9851094" cy="2825683"/>
            <a:chOff x="12396563" y="2435489"/>
            <a:chExt cx="9851094" cy="28256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5058E8-6412-4373-BC64-B37C673179B1}"/>
                </a:ext>
              </a:extLst>
            </p:cNvPr>
            <p:cNvSpPr txBox="1"/>
            <p:nvPr/>
          </p:nvSpPr>
          <p:spPr>
            <a:xfrm>
              <a:off x="12396563" y="2487875"/>
              <a:ext cx="2071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Save (</a:t>
              </a: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저장 </a:t>
              </a:r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)</a:t>
              </a:r>
              <a:endPara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81ABF3-1636-4CCD-B40D-F4D899908238}"/>
                </a:ext>
              </a:extLst>
            </p:cNvPr>
            <p:cNvSpPr txBox="1"/>
            <p:nvPr/>
          </p:nvSpPr>
          <p:spPr>
            <a:xfrm>
              <a:off x="12396563" y="4234677"/>
              <a:ext cx="4275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Preset Setting (</a:t>
              </a: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사전 조정</a:t>
              </a:r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)</a:t>
              </a:r>
              <a:endPara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9A4CCF-ECFC-490F-B3DB-783D2F4D70BB}"/>
                </a:ext>
              </a:extLst>
            </p:cNvPr>
            <p:cNvSpPr txBox="1"/>
            <p:nvPr/>
          </p:nvSpPr>
          <p:spPr>
            <a:xfrm>
              <a:off x="12557184" y="3051995"/>
              <a:ext cx="8161209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드로잉 완료 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스테이터스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책정까지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끝이나면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하나의 객체로서 저장이 가능하다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7420D9-09A4-4781-B424-B7AED68B06E2}"/>
                </a:ext>
              </a:extLst>
            </p:cNvPr>
            <p:cNvSpPr txBox="1"/>
            <p:nvPr/>
          </p:nvSpPr>
          <p:spPr>
            <a:xfrm>
              <a:off x="12557184" y="4799571"/>
              <a:ext cx="9690473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실제 게임 플레이시 사용할 타워들을 모아 놓는 것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즐겨찾기와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비슷한 기능이라고 생각하면 된다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5BADE59-13D6-4132-821D-8A3D9BFA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4380">
              <a:off x="14497028" y="2435489"/>
              <a:ext cx="343894" cy="38511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998AA11-1866-456D-ABD2-9670E1778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4380">
              <a:off x="16701286" y="4171194"/>
              <a:ext cx="343894" cy="385113"/>
            </a:xfrm>
            <a:prstGeom prst="rect">
              <a:avLst/>
            </a:prstGeom>
          </p:spPr>
        </p:pic>
      </p:grpSp>
      <p:pic>
        <p:nvPicPr>
          <p:cNvPr id="25" name="그림 24" descr="담장, 벤치, 실외, 사람이(가) 표시된 사진&#10;&#10;자동 생성된 설명">
            <a:extLst>
              <a:ext uri="{FF2B5EF4-FFF2-40B4-BE49-F238E27FC236}">
                <a16:creationId xmlns:a16="http://schemas.microsoft.com/office/drawing/2014/main" id="{5B6D6621-6E0A-4CBF-8A70-0162E26FC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297" y="1130217"/>
            <a:ext cx="3068838" cy="1652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그림 29" descr="그래피티이(가) 표시된 사진&#10;&#10;자동 생성된 설명">
            <a:extLst>
              <a:ext uri="{FF2B5EF4-FFF2-40B4-BE49-F238E27FC236}">
                <a16:creationId xmlns:a16="http://schemas.microsoft.com/office/drawing/2014/main" id="{6E004B5E-5642-4EDD-AEA2-EDE5A1EFF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297" y="3578887"/>
            <a:ext cx="3048803" cy="1652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58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6B0545F-85A2-4969-A5C8-2DB775C46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b="39534"/>
          <a:stretch/>
        </p:blipFill>
        <p:spPr>
          <a:xfrm>
            <a:off x="119757" y="119373"/>
            <a:ext cx="6858000" cy="14158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3009277-2B54-47F4-9737-899761194C9D}"/>
              </a:ext>
            </a:extLst>
          </p:cNvPr>
          <p:cNvGrpSpPr/>
          <p:nvPr/>
        </p:nvGrpSpPr>
        <p:grpSpPr>
          <a:xfrm>
            <a:off x="594360" y="2435489"/>
            <a:ext cx="8321830" cy="1078107"/>
            <a:chOff x="594360" y="2435489"/>
            <a:chExt cx="8321830" cy="1078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457A64-16B0-470E-958C-C5CC3D0C393A}"/>
                </a:ext>
              </a:extLst>
            </p:cNvPr>
            <p:cNvSpPr txBox="1"/>
            <p:nvPr/>
          </p:nvSpPr>
          <p:spPr>
            <a:xfrm>
              <a:off x="594360" y="2487875"/>
              <a:ext cx="2071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Save (</a:t>
              </a: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저장 </a:t>
              </a:r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)</a:t>
              </a:r>
              <a:endPara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9D20EE-C295-4F2B-9147-5F17551DDE9E}"/>
                </a:ext>
              </a:extLst>
            </p:cNvPr>
            <p:cNvSpPr txBox="1"/>
            <p:nvPr/>
          </p:nvSpPr>
          <p:spPr>
            <a:xfrm>
              <a:off x="754981" y="3051995"/>
              <a:ext cx="8161209" cy="461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드로잉 완료 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스테이터스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책정까지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끝이나면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하나의 객체로서 저장이 가능하다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7970BC-446F-4BC9-B54E-78C6AF1A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4380">
              <a:off x="2694825" y="2435489"/>
              <a:ext cx="343894" cy="38511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EA2DCB-26B2-4613-8BB1-9DBDA50CF39A}"/>
              </a:ext>
            </a:extLst>
          </p:cNvPr>
          <p:cNvGrpSpPr/>
          <p:nvPr/>
        </p:nvGrpSpPr>
        <p:grpSpPr>
          <a:xfrm>
            <a:off x="-9777869" y="2047044"/>
            <a:ext cx="9777356" cy="3984729"/>
            <a:chOff x="-9777869" y="2047044"/>
            <a:chExt cx="9777356" cy="39847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30949C-450D-4C0D-9F9B-0730E936CB23}"/>
                </a:ext>
              </a:extLst>
            </p:cNvPr>
            <p:cNvSpPr txBox="1"/>
            <p:nvPr/>
          </p:nvSpPr>
          <p:spPr>
            <a:xfrm>
              <a:off x="-9777869" y="2099430"/>
              <a:ext cx="29068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Drawing (</a:t>
              </a: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그리기 </a:t>
              </a:r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)</a:t>
              </a:r>
              <a:endPara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6F337-AD1B-495A-A532-F8D8EDFEECEE}"/>
                </a:ext>
              </a:extLst>
            </p:cNvPr>
            <p:cNvSpPr txBox="1"/>
            <p:nvPr/>
          </p:nvSpPr>
          <p:spPr>
            <a:xfrm>
              <a:off x="-9777869" y="4174281"/>
              <a:ext cx="3325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Status (</a:t>
              </a: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능력치 상태</a:t>
              </a:r>
              <a:r>
                <a:rPr lang="en-US" altLang="ko-KR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)</a:t>
              </a:r>
              <a:endParaRPr lang="ko-KR" altLang="en-US" sz="24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2C5D17-4829-4B6B-9049-228C390CB45C}"/>
                </a:ext>
              </a:extLst>
            </p:cNvPr>
            <p:cNvSpPr txBox="1"/>
            <p:nvPr/>
          </p:nvSpPr>
          <p:spPr>
            <a:xfrm>
              <a:off x="-9617248" y="2663550"/>
              <a:ext cx="9616735" cy="877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원하는 타워를 그린다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그리는 방식은  </a:t>
              </a:r>
              <a:r>
                <a:rPr lang="en-US" altLang="ko-KR" b="1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</a:t>
              </a:r>
              <a:r>
                <a:rPr lang="ko-KR" altLang="en-US" b="1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도트 형식</a:t>
              </a:r>
              <a:r>
                <a:rPr lang="ko-KR" altLang="en-US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혹은 </a:t>
              </a:r>
              <a:r>
                <a:rPr lang="en-US" altLang="ko-KR" b="1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#</a:t>
              </a:r>
              <a:r>
                <a:rPr lang="ko-KR" altLang="en-US" b="1" i="1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그림판</a:t>
              </a:r>
              <a:r>
                <a:rPr lang="ko-KR" altLang="en-US" b="1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팔레트 형식 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두 가지가 있다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현재로서는 도트 형식으로 진행할 예정이다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91DB4A-C714-4CB8-8556-7EFBAB3ED27B}"/>
                </a:ext>
              </a:extLst>
            </p:cNvPr>
            <p:cNvSpPr txBox="1"/>
            <p:nvPr/>
          </p:nvSpPr>
          <p:spPr>
            <a:xfrm>
              <a:off x="-9617248" y="4739175"/>
              <a:ext cx="8895384" cy="129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기본적으로 공격력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사거리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공격속도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스플래쉬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범위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건설비용 등등이 존재한다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제한이 있는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총합값을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두고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최종적으로 책정된 </a:t>
              </a:r>
              <a:r>
                <a:rPr lang="ko-KR" altLang="en-US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총합값을</a:t>
              </a: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기준으로 건설비용이 결정된다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타워와 투사체 둘 다 제작이 가능하다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72F0903-286F-4E39-901A-DC79967B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4380">
              <a:off x="-6842304" y="2047044"/>
              <a:ext cx="343894" cy="38511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8069460-2DCE-4B76-B8B7-0972F150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44380">
              <a:off x="-6445588" y="4110799"/>
              <a:ext cx="343894" cy="385113"/>
            </a:xfrm>
            <a:prstGeom prst="rect">
              <a:avLst/>
            </a:prstGeom>
          </p:spPr>
        </p:pic>
      </p:grpSp>
      <p:pic>
        <p:nvPicPr>
          <p:cNvPr id="9" name="그림 8" descr="사람, 남자, 플레이어, 공이(가) 표시된 사진&#10;&#10;자동 생성된 설명">
            <a:extLst>
              <a:ext uri="{FF2B5EF4-FFF2-40B4-BE49-F238E27FC236}">
                <a16:creationId xmlns:a16="http://schemas.microsoft.com/office/drawing/2014/main" id="{FEB36728-B3B7-4069-B907-83EFBA06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36" y="3113918"/>
            <a:ext cx="3040448" cy="1710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880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1116</Words>
  <Application>Microsoft Office PowerPoint</Application>
  <PresentationFormat>와이드스크린</PresentationFormat>
  <Paragraphs>213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더페이스샵 잉크립퀴드체</vt:lpstr>
      <vt:lpstr>맑은 고딕</vt:lpstr>
      <vt:lpstr>에스코어 드림 5 Medium</vt:lpstr>
      <vt:lpstr>에스코어 드림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 동윤</dc:creator>
  <cp:lastModifiedBy>송 무현</cp:lastModifiedBy>
  <cp:revision>48</cp:revision>
  <dcterms:created xsi:type="dcterms:W3CDTF">2020-04-10T09:53:23Z</dcterms:created>
  <dcterms:modified xsi:type="dcterms:W3CDTF">2020-06-22T05:30:28Z</dcterms:modified>
  <cp:contentStatus/>
</cp:coreProperties>
</file>